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7" r:id="rId3"/>
    <p:sldId id="259" r:id="rId4"/>
    <p:sldId id="269" r:id="rId5"/>
    <p:sldId id="270" r:id="rId6"/>
    <p:sldId id="271" r:id="rId7"/>
    <p:sldId id="272" r:id="rId8"/>
    <p:sldId id="273" r:id="rId9"/>
    <p:sldId id="274" r:id="rId10"/>
    <p:sldId id="275" r:id="rId11"/>
    <p:sldId id="276" r:id="rId12"/>
    <p:sldId id="277" r:id="rId13"/>
    <p:sldId id="278" r:id="rId14"/>
    <p:sldId id="284" r:id="rId15"/>
    <p:sldId id="285" r:id="rId16"/>
    <p:sldId id="279" r:id="rId17"/>
    <p:sldId id="281" r:id="rId18"/>
    <p:sldId id="282" r:id="rId19"/>
    <p:sldId id="283"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E3775-EE6D-45CB-84C9-4B86DD438759}" v="19" dt="2025-10-07T07:07:56.086"/>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C396E-03D9-4E42-BB64-05726CB19C1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FCE15FC-5120-4998-8C25-A52BBB14672B}">
      <dgm:prSet/>
      <dgm:spPr/>
      <dgm:t>
        <a:bodyPr/>
        <a:lstStyle/>
        <a:p>
          <a:pPr>
            <a:defRPr cap="all"/>
          </a:pPr>
          <a:r>
            <a:rPr lang="tr-TR" b="1"/>
            <a:t>Verimli Enerji Satın Alımı</a:t>
          </a:r>
          <a:endParaRPr lang="en-US"/>
        </a:p>
      </dgm:t>
    </dgm:pt>
    <dgm:pt modelId="{B7D15FDC-371E-4CC4-A391-6D9CC86904AB}" type="parTrans" cxnId="{1292DD89-3D07-4D5B-8F94-6A49E9F5BB2A}">
      <dgm:prSet/>
      <dgm:spPr/>
      <dgm:t>
        <a:bodyPr/>
        <a:lstStyle/>
        <a:p>
          <a:endParaRPr lang="en-US"/>
        </a:p>
      </dgm:t>
    </dgm:pt>
    <dgm:pt modelId="{2B3F3601-7894-4981-BF9E-737CAA1FC015}" type="sibTrans" cxnId="{1292DD89-3D07-4D5B-8F94-6A49E9F5BB2A}">
      <dgm:prSet/>
      <dgm:spPr/>
      <dgm:t>
        <a:bodyPr/>
        <a:lstStyle/>
        <a:p>
          <a:endParaRPr lang="en-US"/>
        </a:p>
      </dgm:t>
    </dgm:pt>
    <dgm:pt modelId="{52F2A7B3-ECB5-49B0-AF53-BE7E193F27A1}">
      <dgm:prSet/>
      <dgm:spPr/>
      <dgm:t>
        <a:bodyPr/>
        <a:lstStyle/>
        <a:p>
          <a:pPr>
            <a:defRPr cap="all"/>
          </a:pPr>
          <a:r>
            <a:rPr lang="tr-TR"/>
            <a:t>Kuruluşumuz enerji tüketimini en aza indirmek için satın alma kriterlerini belirlemiştir. Bu bağlam da;</a:t>
          </a:r>
          <a:endParaRPr lang="en-US"/>
        </a:p>
      </dgm:t>
    </dgm:pt>
    <dgm:pt modelId="{C8ABF767-85F6-44F1-9D52-0349030F3B5A}" type="parTrans" cxnId="{5F4DA404-6F77-45AC-9CD0-CC3C66117CCC}">
      <dgm:prSet/>
      <dgm:spPr/>
      <dgm:t>
        <a:bodyPr/>
        <a:lstStyle/>
        <a:p>
          <a:endParaRPr lang="en-US"/>
        </a:p>
      </dgm:t>
    </dgm:pt>
    <dgm:pt modelId="{47A9B441-2ACC-443B-BEBB-67F37B576869}" type="sibTrans" cxnId="{5F4DA404-6F77-45AC-9CD0-CC3C66117CCC}">
      <dgm:prSet/>
      <dgm:spPr/>
      <dgm:t>
        <a:bodyPr/>
        <a:lstStyle/>
        <a:p>
          <a:endParaRPr lang="en-US"/>
        </a:p>
      </dgm:t>
    </dgm:pt>
    <dgm:pt modelId="{2EA00460-4959-4E17-A75D-056953E760C9}">
      <dgm:prSet/>
      <dgm:spPr/>
      <dgm:t>
        <a:bodyPr/>
        <a:lstStyle/>
        <a:p>
          <a:pPr>
            <a:defRPr cap="all"/>
          </a:pPr>
          <a:r>
            <a:rPr lang="tr-TR"/>
            <a:t>Yapılacak satın almalarda ürünün/ekipmanın/sistemin/hizmetin ilk satın alma maliyeti yerine yaşam döngüsü maliyeti göz önünde bulundurulmaktadır.</a:t>
          </a:r>
          <a:endParaRPr lang="en-US"/>
        </a:p>
      </dgm:t>
    </dgm:pt>
    <dgm:pt modelId="{E441411E-71A3-4917-86DE-68678542BAD0}" type="parTrans" cxnId="{400ABAB9-7A03-4299-855E-1A361B2A4FF1}">
      <dgm:prSet/>
      <dgm:spPr/>
      <dgm:t>
        <a:bodyPr/>
        <a:lstStyle/>
        <a:p>
          <a:endParaRPr lang="en-US"/>
        </a:p>
      </dgm:t>
    </dgm:pt>
    <dgm:pt modelId="{0FA13209-F60A-41C1-86A0-89776A1DE21D}" type="sibTrans" cxnId="{400ABAB9-7A03-4299-855E-1A361B2A4FF1}">
      <dgm:prSet/>
      <dgm:spPr/>
      <dgm:t>
        <a:bodyPr/>
        <a:lstStyle/>
        <a:p>
          <a:endParaRPr lang="en-US"/>
        </a:p>
      </dgm:t>
    </dgm:pt>
    <dgm:pt modelId="{4E7BBC86-4861-4526-A105-104C09FD104A}">
      <dgm:prSet/>
      <dgm:spPr/>
      <dgm:t>
        <a:bodyPr/>
        <a:lstStyle/>
        <a:p>
          <a:pPr>
            <a:defRPr cap="all"/>
          </a:pPr>
          <a:r>
            <a:rPr lang="tr-TR"/>
            <a:t>Yapılacak satın almalarda ürünün/ekipmanın enerji verimlilik sınıfı standart olarak tedarikçi firma tarafından teklif içeriğine eklenmektedir.</a:t>
          </a:r>
          <a:endParaRPr lang="en-US"/>
        </a:p>
      </dgm:t>
    </dgm:pt>
    <dgm:pt modelId="{EEC01005-087C-43DB-8C1F-F0705D2B98A4}" type="parTrans" cxnId="{15FBB42D-F306-449C-99A6-B7B5F14A4A4A}">
      <dgm:prSet/>
      <dgm:spPr/>
      <dgm:t>
        <a:bodyPr/>
        <a:lstStyle/>
        <a:p>
          <a:endParaRPr lang="en-US"/>
        </a:p>
      </dgm:t>
    </dgm:pt>
    <dgm:pt modelId="{5B4295E5-DF33-4C94-AAA9-F55FA50EBA76}" type="sibTrans" cxnId="{15FBB42D-F306-449C-99A6-B7B5F14A4A4A}">
      <dgm:prSet/>
      <dgm:spPr/>
      <dgm:t>
        <a:bodyPr/>
        <a:lstStyle/>
        <a:p>
          <a:endParaRPr lang="en-US"/>
        </a:p>
      </dgm:t>
    </dgm:pt>
    <dgm:pt modelId="{8005BF31-CDF7-4411-B83C-96C418469FA9}">
      <dgm:prSet/>
      <dgm:spPr/>
      <dgm:t>
        <a:bodyPr/>
        <a:lstStyle/>
        <a:p>
          <a:pPr>
            <a:defRPr cap="all"/>
          </a:pPr>
          <a:r>
            <a:rPr lang="tr-TR"/>
            <a:t>Yapılacak satın almalarda varsa enerji verimliliği sağlayacak ürün, hizmet….vb. opsiyonlar tedarikçi tarafından teklif içeriğinde belirtilmektedir.</a:t>
          </a:r>
          <a:endParaRPr lang="en-US"/>
        </a:p>
      </dgm:t>
    </dgm:pt>
    <dgm:pt modelId="{4A2AD045-9DB0-4462-AEC1-9E73D4D5A549}" type="parTrans" cxnId="{3C173308-CD9A-4DD9-9DF4-AEDC7853702D}">
      <dgm:prSet/>
      <dgm:spPr/>
      <dgm:t>
        <a:bodyPr/>
        <a:lstStyle/>
        <a:p>
          <a:endParaRPr lang="en-US"/>
        </a:p>
      </dgm:t>
    </dgm:pt>
    <dgm:pt modelId="{BE48EC2F-47B2-4018-A035-9168AB8D3D1E}" type="sibTrans" cxnId="{3C173308-CD9A-4DD9-9DF4-AEDC7853702D}">
      <dgm:prSet/>
      <dgm:spPr/>
      <dgm:t>
        <a:bodyPr/>
        <a:lstStyle/>
        <a:p>
          <a:endParaRPr lang="en-US"/>
        </a:p>
      </dgm:t>
    </dgm:pt>
    <dgm:pt modelId="{86CEBA24-6512-4556-B4EE-C092A0EE06B6}" type="pres">
      <dgm:prSet presAssocID="{242C396E-03D9-4E42-BB64-05726CB19C1E}" presName="outerComposite" presStyleCnt="0">
        <dgm:presLayoutVars>
          <dgm:chMax val="5"/>
          <dgm:dir/>
          <dgm:resizeHandles val="exact"/>
        </dgm:presLayoutVars>
      </dgm:prSet>
      <dgm:spPr/>
    </dgm:pt>
    <dgm:pt modelId="{F5E6CB55-96DD-4B1A-BC8C-1D0339AE0B8A}" type="pres">
      <dgm:prSet presAssocID="{242C396E-03D9-4E42-BB64-05726CB19C1E}" presName="dummyMaxCanvas" presStyleCnt="0">
        <dgm:presLayoutVars/>
      </dgm:prSet>
      <dgm:spPr/>
    </dgm:pt>
    <dgm:pt modelId="{8F9313A8-51D6-4B9A-B6D4-4F6D55536CCB}" type="pres">
      <dgm:prSet presAssocID="{242C396E-03D9-4E42-BB64-05726CB19C1E}" presName="FiveNodes_1" presStyleLbl="node1" presStyleIdx="0" presStyleCnt="5">
        <dgm:presLayoutVars>
          <dgm:bulletEnabled val="1"/>
        </dgm:presLayoutVars>
      </dgm:prSet>
      <dgm:spPr/>
    </dgm:pt>
    <dgm:pt modelId="{D0F486B2-063C-4A52-90F9-479F55EB882F}" type="pres">
      <dgm:prSet presAssocID="{242C396E-03D9-4E42-BB64-05726CB19C1E}" presName="FiveNodes_2" presStyleLbl="node1" presStyleIdx="1" presStyleCnt="5">
        <dgm:presLayoutVars>
          <dgm:bulletEnabled val="1"/>
        </dgm:presLayoutVars>
      </dgm:prSet>
      <dgm:spPr/>
    </dgm:pt>
    <dgm:pt modelId="{5DA3B202-1A65-4F40-9680-DF9BDF27DD95}" type="pres">
      <dgm:prSet presAssocID="{242C396E-03D9-4E42-BB64-05726CB19C1E}" presName="FiveNodes_3" presStyleLbl="node1" presStyleIdx="2" presStyleCnt="5">
        <dgm:presLayoutVars>
          <dgm:bulletEnabled val="1"/>
        </dgm:presLayoutVars>
      </dgm:prSet>
      <dgm:spPr/>
    </dgm:pt>
    <dgm:pt modelId="{49EED289-FB85-49C1-A974-5D544C89926F}" type="pres">
      <dgm:prSet presAssocID="{242C396E-03D9-4E42-BB64-05726CB19C1E}" presName="FiveNodes_4" presStyleLbl="node1" presStyleIdx="3" presStyleCnt="5">
        <dgm:presLayoutVars>
          <dgm:bulletEnabled val="1"/>
        </dgm:presLayoutVars>
      </dgm:prSet>
      <dgm:spPr/>
    </dgm:pt>
    <dgm:pt modelId="{C0A499A0-C929-439F-B11E-C57CF490B0A3}" type="pres">
      <dgm:prSet presAssocID="{242C396E-03D9-4E42-BB64-05726CB19C1E}" presName="FiveNodes_5" presStyleLbl="node1" presStyleIdx="4" presStyleCnt="5">
        <dgm:presLayoutVars>
          <dgm:bulletEnabled val="1"/>
        </dgm:presLayoutVars>
      </dgm:prSet>
      <dgm:spPr/>
    </dgm:pt>
    <dgm:pt modelId="{5419116F-452E-4C68-8031-FDB08587E3B8}" type="pres">
      <dgm:prSet presAssocID="{242C396E-03D9-4E42-BB64-05726CB19C1E}" presName="FiveConn_1-2" presStyleLbl="fgAccFollowNode1" presStyleIdx="0" presStyleCnt="4">
        <dgm:presLayoutVars>
          <dgm:bulletEnabled val="1"/>
        </dgm:presLayoutVars>
      </dgm:prSet>
      <dgm:spPr/>
    </dgm:pt>
    <dgm:pt modelId="{7584E6BA-E93D-4267-915C-82389787A3C8}" type="pres">
      <dgm:prSet presAssocID="{242C396E-03D9-4E42-BB64-05726CB19C1E}" presName="FiveConn_2-3" presStyleLbl="fgAccFollowNode1" presStyleIdx="1" presStyleCnt="4">
        <dgm:presLayoutVars>
          <dgm:bulletEnabled val="1"/>
        </dgm:presLayoutVars>
      </dgm:prSet>
      <dgm:spPr/>
    </dgm:pt>
    <dgm:pt modelId="{0BA3E85E-E8D1-4279-9ACA-0B59122DADE8}" type="pres">
      <dgm:prSet presAssocID="{242C396E-03D9-4E42-BB64-05726CB19C1E}" presName="FiveConn_3-4" presStyleLbl="fgAccFollowNode1" presStyleIdx="2" presStyleCnt="4">
        <dgm:presLayoutVars>
          <dgm:bulletEnabled val="1"/>
        </dgm:presLayoutVars>
      </dgm:prSet>
      <dgm:spPr/>
    </dgm:pt>
    <dgm:pt modelId="{F087F4AB-C864-4AD5-972E-3AF2A4A6DF49}" type="pres">
      <dgm:prSet presAssocID="{242C396E-03D9-4E42-BB64-05726CB19C1E}" presName="FiveConn_4-5" presStyleLbl="fgAccFollowNode1" presStyleIdx="3" presStyleCnt="4">
        <dgm:presLayoutVars>
          <dgm:bulletEnabled val="1"/>
        </dgm:presLayoutVars>
      </dgm:prSet>
      <dgm:spPr/>
    </dgm:pt>
    <dgm:pt modelId="{D49257C9-5BF1-46D8-BFF6-B5F7A9139AE1}" type="pres">
      <dgm:prSet presAssocID="{242C396E-03D9-4E42-BB64-05726CB19C1E}" presName="FiveNodes_1_text" presStyleLbl="node1" presStyleIdx="4" presStyleCnt="5">
        <dgm:presLayoutVars>
          <dgm:bulletEnabled val="1"/>
        </dgm:presLayoutVars>
      </dgm:prSet>
      <dgm:spPr/>
    </dgm:pt>
    <dgm:pt modelId="{F87EA902-CC4B-4809-81B5-9275635F0A13}" type="pres">
      <dgm:prSet presAssocID="{242C396E-03D9-4E42-BB64-05726CB19C1E}" presName="FiveNodes_2_text" presStyleLbl="node1" presStyleIdx="4" presStyleCnt="5">
        <dgm:presLayoutVars>
          <dgm:bulletEnabled val="1"/>
        </dgm:presLayoutVars>
      </dgm:prSet>
      <dgm:spPr/>
    </dgm:pt>
    <dgm:pt modelId="{47A2EE46-F56E-4BB9-A58A-D24A659DF19A}" type="pres">
      <dgm:prSet presAssocID="{242C396E-03D9-4E42-BB64-05726CB19C1E}" presName="FiveNodes_3_text" presStyleLbl="node1" presStyleIdx="4" presStyleCnt="5">
        <dgm:presLayoutVars>
          <dgm:bulletEnabled val="1"/>
        </dgm:presLayoutVars>
      </dgm:prSet>
      <dgm:spPr/>
    </dgm:pt>
    <dgm:pt modelId="{DB63A1BB-D778-4177-8544-98BEDFC45761}" type="pres">
      <dgm:prSet presAssocID="{242C396E-03D9-4E42-BB64-05726CB19C1E}" presName="FiveNodes_4_text" presStyleLbl="node1" presStyleIdx="4" presStyleCnt="5">
        <dgm:presLayoutVars>
          <dgm:bulletEnabled val="1"/>
        </dgm:presLayoutVars>
      </dgm:prSet>
      <dgm:spPr/>
    </dgm:pt>
    <dgm:pt modelId="{44F96617-08C5-4916-A8AD-8627B5335280}" type="pres">
      <dgm:prSet presAssocID="{242C396E-03D9-4E42-BB64-05726CB19C1E}" presName="FiveNodes_5_text" presStyleLbl="node1" presStyleIdx="4" presStyleCnt="5">
        <dgm:presLayoutVars>
          <dgm:bulletEnabled val="1"/>
        </dgm:presLayoutVars>
      </dgm:prSet>
      <dgm:spPr/>
    </dgm:pt>
  </dgm:ptLst>
  <dgm:cxnLst>
    <dgm:cxn modelId="{5F4DA404-6F77-45AC-9CD0-CC3C66117CCC}" srcId="{242C396E-03D9-4E42-BB64-05726CB19C1E}" destId="{52F2A7B3-ECB5-49B0-AF53-BE7E193F27A1}" srcOrd="1" destOrd="0" parTransId="{C8ABF767-85F6-44F1-9D52-0349030F3B5A}" sibTransId="{47A9B441-2ACC-443B-BEBB-67F37B576869}"/>
    <dgm:cxn modelId="{3C173308-CD9A-4DD9-9DF4-AEDC7853702D}" srcId="{242C396E-03D9-4E42-BB64-05726CB19C1E}" destId="{8005BF31-CDF7-4411-B83C-96C418469FA9}" srcOrd="4" destOrd="0" parTransId="{4A2AD045-9DB0-4462-AEC1-9E73D4D5A549}" sibTransId="{BE48EC2F-47B2-4018-A035-9168AB8D3D1E}"/>
    <dgm:cxn modelId="{ABC97019-06A5-4540-928F-F7E727770B93}" type="presOf" srcId="{8005BF31-CDF7-4411-B83C-96C418469FA9}" destId="{C0A499A0-C929-439F-B11E-C57CF490B0A3}" srcOrd="0" destOrd="0" presId="urn:microsoft.com/office/officeart/2005/8/layout/vProcess5"/>
    <dgm:cxn modelId="{726E7119-EA97-4806-A2E1-D78FCFD3E53C}" type="presOf" srcId="{47A9B441-2ACC-443B-BEBB-67F37B576869}" destId="{7584E6BA-E93D-4267-915C-82389787A3C8}" srcOrd="0" destOrd="0" presId="urn:microsoft.com/office/officeart/2005/8/layout/vProcess5"/>
    <dgm:cxn modelId="{BF40001E-701E-406E-AD64-8EEEF14BD46A}" type="presOf" srcId="{8005BF31-CDF7-4411-B83C-96C418469FA9}" destId="{44F96617-08C5-4916-A8AD-8627B5335280}" srcOrd="1" destOrd="0" presId="urn:microsoft.com/office/officeart/2005/8/layout/vProcess5"/>
    <dgm:cxn modelId="{15FBB42D-F306-449C-99A6-B7B5F14A4A4A}" srcId="{242C396E-03D9-4E42-BB64-05726CB19C1E}" destId="{4E7BBC86-4861-4526-A105-104C09FD104A}" srcOrd="3" destOrd="0" parTransId="{EEC01005-087C-43DB-8C1F-F0705D2B98A4}" sibTransId="{5B4295E5-DF33-4C94-AAA9-F55FA50EBA76}"/>
    <dgm:cxn modelId="{147C8C41-7C04-48D1-8E46-C2BD3628AE83}" type="presOf" srcId="{52F2A7B3-ECB5-49B0-AF53-BE7E193F27A1}" destId="{D0F486B2-063C-4A52-90F9-479F55EB882F}" srcOrd="0" destOrd="0" presId="urn:microsoft.com/office/officeart/2005/8/layout/vProcess5"/>
    <dgm:cxn modelId="{98A00949-5073-4000-9EED-08D0A21526BC}" type="presOf" srcId="{2EA00460-4959-4E17-A75D-056953E760C9}" destId="{47A2EE46-F56E-4BB9-A58A-D24A659DF19A}" srcOrd="1" destOrd="0" presId="urn:microsoft.com/office/officeart/2005/8/layout/vProcess5"/>
    <dgm:cxn modelId="{1292DD89-3D07-4D5B-8F94-6A49E9F5BB2A}" srcId="{242C396E-03D9-4E42-BB64-05726CB19C1E}" destId="{AFCE15FC-5120-4998-8C25-A52BBB14672B}" srcOrd="0" destOrd="0" parTransId="{B7D15FDC-371E-4CC4-A391-6D9CC86904AB}" sibTransId="{2B3F3601-7894-4981-BF9E-737CAA1FC015}"/>
    <dgm:cxn modelId="{1E41708E-3DBA-4F0D-ACCB-E1A612B3C700}" type="presOf" srcId="{242C396E-03D9-4E42-BB64-05726CB19C1E}" destId="{86CEBA24-6512-4556-B4EE-C092A0EE06B6}" srcOrd="0" destOrd="0" presId="urn:microsoft.com/office/officeart/2005/8/layout/vProcess5"/>
    <dgm:cxn modelId="{59C7FB9E-434C-40D4-8479-EB87D4EE106C}" type="presOf" srcId="{5B4295E5-DF33-4C94-AAA9-F55FA50EBA76}" destId="{F087F4AB-C864-4AD5-972E-3AF2A4A6DF49}" srcOrd="0" destOrd="0" presId="urn:microsoft.com/office/officeart/2005/8/layout/vProcess5"/>
    <dgm:cxn modelId="{067E55A7-4A16-40FC-AF2F-4DA00CB95F86}" type="presOf" srcId="{52F2A7B3-ECB5-49B0-AF53-BE7E193F27A1}" destId="{F87EA902-CC4B-4809-81B5-9275635F0A13}" srcOrd="1" destOrd="0" presId="urn:microsoft.com/office/officeart/2005/8/layout/vProcess5"/>
    <dgm:cxn modelId="{2C2513B1-15F5-4982-AB51-D6FB50434BD0}" type="presOf" srcId="{2B3F3601-7894-4981-BF9E-737CAA1FC015}" destId="{5419116F-452E-4C68-8031-FDB08587E3B8}" srcOrd="0" destOrd="0" presId="urn:microsoft.com/office/officeart/2005/8/layout/vProcess5"/>
    <dgm:cxn modelId="{400ABAB9-7A03-4299-855E-1A361B2A4FF1}" srcId="{242C396E-03D9-4E42-BB64-05726CB19C1E}" destId="{2EA00460-4959-4E17-A75D-056953E760C9}" srcOrd="2" destOrd="0" parTransId="{E441411E-71A3-4917-86DE-68678542BAD0}" sibTransId="{0FA13209-F60A-41C1-86A0-89776A1DE21D}"/>
    <dgm:cxn modelId="{B50083BF-A5F8-44A5-B5E9-B6FE72DC60DB}" type="presOf" srcId="{2EA00460-4959-4E17-A75D-056953E760C9}" destId="{5DA3B202-1A65-4F40-9680-DF9BDF27DD95}" srcOrd="0" destOrd="0" presId="urn:microsoft.com/office/officeart/2005/8/layout/vProcess5"/>
    <dgm:cxn modelId="{368728CA-06D6-4481-81D9-EF8CCDE3A96B}" type="presOf" srcId="{4E7BBC86-4861-4526-A105-104C09FD104A}" destId="{DB63A1BB-D778-4177-8544-98BEDFC45761}" srcOrd="1" destOrd="0" presId="urn:microsoft.com/office/officeart/2005/8/layout/vProcess5"/>
    <dgm:cxn modelId="{990C81D7-9A07-42BE-A98C-64155EEF0A1A}" type="presOf" srcId="{4E7BBC86-4861-4526-A105-104C09FD104A}" destId="{49EED289-FB85-49C1-A974-5D544C89926F}" srcOrd="0" destOrd="0" presId="urn:microsoft.com/office/officeart/2005/8/layout/vProcess5"/>
    <dgm:cxn modelId="{C0EA9EDE-DDC0-4693-8551-4E2A75EF023A}" type="presOf" srcId="{AFCE15FC-5120-4998-8C25-A52BBB14672B}" destId="{8F9313A8-51D6-4B9A-B6D4-4F6D55536CCB}" srcOrd="0" destOrd="0" presId="urn:microsoft.com/office/officeart/2005/8/layout/vProcess5"/>
    <dgm:cxn modelId="{0176B4E0-5670-4061-9F82-586687C2A1CF}" type="presOf" srcId="{0FA13209-F60A-41C1-86A0-89776A1DE21D}" destId="{0BA3E85E-E8D1-4279-9ACA-0B59122DADE8}" srcOrd="0" destOrd="0" presId="urn:microsoft.com/office/officeart/2005/8/layout/vProcess5"/>
    <dgm:cxn modelId="{6186AFE9-C884-48CE-B7E7-87C2DF17D755}" type="presOf" srcId="{AFCE15FC-5120-4998-8C25-A52BBB14672B}" destId="{D49257C9-5BF1-46D8-BFF6-B5F7A9139AE1}" srcOrd="1" destOrd="0" presId="urn:microsoft.com/office/officeart/2005/8/layout/vProcess5"/>
    <dgm:cxn modelId="{907AAD05-5C50-4270-8251-72B5853B2D61}" type="presParOf" srcId="{86CEBA24-6512-4556-B4EE-C092A0EE06B6}" destId="{F5E6CB55-96DD-4B1A-BC8C-1D0339AE0B8A}" srcOrd="0" destOrd="0" presId="urn:microsoft.com/office/officeart/2005/8/layout/vProcess5"/>
    <dgm:cxn modelId="{DA67AF9E-5470-4FD5-8AE4-B3F53029F857}" type="presParOf" srcId="{86CEBA24-6512-4556-B4EE-C092A0EE06B6}" destId="{8F9313A8-51D6-4B9A-B6D4-4F6D55536CCB}" srcOrd="1" destOrd="0" presId="urn:microsoft.com/office/officeart/2005/8/layout/vProcess5"/>
    <dgm:cxn modelId="{F164EAC4-6EAB-4BAF-8D28-BF5CF609412B}" type="presParOf" srcId="{86CEBA24-6512-4556-B4EE-C092A0EE06B6}" destId="{D0F486B2-063C-4A52-90F9-479F55EB882F}" srcOrd="2" destOrd="0" presId="urn:microsoft.com/office/officeart/2005/8/layout/vProcess5"/>
    <dgm:cxn modelId="{52C47E50-2F00-4A12-9D1A-9DAA656B1A10}" type="presParOf" srcId="{86CEBA24-6512-4556-B4EE-C092A0EE06B6}" destId="{5DA3B202-1A65-4F40-9680-DF9BDF27DD95}" srcOrd="3" destOrd="0" presId="urn:microsoft.com/office/officeart/2005/8/layout/vProcess5"/>
    <dgm:cxn modelId="{11CE3263-A5DE-4E89-A18A-35DB6B04F0FA}" type="presParOf" srcId="{86CEBA24-6512-4556-B4EE-C092A0EE06B6}" destId="{49EED289-FB85-49C1-A974-5D544C89926F}" srcOrd="4" destOrd="0" presId="urn:microsoft.com/office/officeart/2005/8/layout/vProcess5"/>
    <dgm:cxn modelId="{AC08071C-B947-47F4-AA82-339F2A8F7902}" type="presParOf" srcId="{86CEBA24-6512-4556-B4EE-C092A0EE06B6}" destId="{C0A499A0-C929-439F-B11E-C57CF490B0A3}" srcOrd="5" destOrd="0" presId="urn:microsoft.com/office/officeart/2005/8/layout/vProcess5"/>
    <dgm:cxn modelId="{0E7705C5-FCEB-47F1-86B1-B7CA079204B6}" type="presParOf" srcId="{86CEBA24-6512-4556-B4EE-C092A0EE06B6}" destId="{5419116F-452E-4C68-8031-FDB08587E3B8}" srcOrd="6" destOrd="0" presId="urn:microsoft.com/office/officeart/2005/8/layout/vProcess5"/>
    <dgm:cxn modelId="{B7542739-1111-4248-B1F5-886926DAC014}" type="presParOf" srcId="{86CEBA24-6512-4556-B4EE-C092A0EE06B6}" destId="{7584E6BA-E93D-4267-915C-82389787A3C8}" srcOrd="7" destOrd="0" presId="urn:microsoft.com/office/officeart/2005/8/layout/vProcess5"/>
    <dgm:cxn modelId="{5999DAA5-7124-4010-BC0F-8C420E35FEC2}" type="presParOf" srcId="{86CEBA24-6512-4556-B4EE-C092A0EE06B6}" destId="{0BA3E85E-E8D1-4279-9ACA-0B59122DADE8}" srcOrd="8" destOrd="0" presId="urn:microsoft.com/office/officeart/2005/8/layout/vProcess5"/>
    <dgm:cxn modelId="{5F2C60E1-86CD-498D-B66C-04D0626229DA}" type="presParOf" srcId="{86CEBA24-6512-4556-B4EE-C092A0EE06B6}" destId="{F087F4AB-C864-4AD5-972E-3AF2A4A6DF49}" srcOrd="9" destOrd="0" presId="urn:microsoft.com/office/officeart/2005/8/layout/vProcess5"/>
    <dgm:cxn modelId="{3371148C-579C-43DC-84F7-9C3ACF7C0A3C}" type="presParOf" srcId="{86CEBA24-6512-4556-B4EE-C092A0EE06B6}" destId="{D49257C9-5BF1-46D8-BFF6-B5F7A9139AE1}" srcOrd="10" destOrd="0" presId="urn:microsoft.com/office/officeart/2005/8/layout/vProcess5"/>
    <dgm:cxn modelId="{C0934321-77B9-4547-AC70-FE8E6B3774A6}" type="presParOf" srcId="{86CEBA24-6512-4556-B4EE-C092A0EE06B6}" destId="{F87EA902-CC4B-4809-81B5-9275635F0A13}" srcOrd="11" destOrd="0" presId="urn:microsoft.com/office/officeart/2005/8/layout/vProcess5"/>
    <dgm:cxn modelId="{64BEE34E-D4DA-42E6-B3FA-ECB055415334}" type="presParOf" srcId="{86CEBA24-6512-4556-B4EE-C092A0EE06B6}" destId="{47A2EE46-F56E-4BB9-A58A-D24A659DF19A}" srcOrd="12" destOrd="0" presId="urn:microsoft.com/office/officeart/2005/8/layout/vProcess5"/>
    <dgm:cxn modelId="{3FBD70D0-CF45-450D-A111-2CCC56D0E3DC}" type="presParOf" srcId="{86CEBA24-6512-4556-B4EE-C092A0EE06B6}" destId="{DB63A1BB-D778-4177-8544-98BEDFC45761}" srcOrd="13" destOrd="0" presId="urn:microsoft.com/office/officeart/2005/8/layout/vProcess5"/>
    <dgm:cxn modelId="{6D569376-1FAB-4BDA-8AB3-2FDE163A076B}" type="presParOf" srcId="{86CEBA24-6512-4556-B4EE-C092A0EE06B6}" destId="{44F96617-08C5-4916-A8AD-8627B533528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5E0929-425D-4BDA-AED9-EB27641F8B9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C88C59-F92D-4136-A167-7542C0D09A05}">
      <dgm:prSet/>
      <dgm:spPr/>
      <dgm:t>
        <a:bodyPr/>
        <a:lstStyle/>
        <a:p>
          <a:pPr>
            <a:lnSpc>
              <a:spcPct val="100000"/>
            </a:lnSpc>
          </a:pPr>
          <a:r>
            <a:rPr lang="tr-TR" b="1" i="0" baseline="0"/>
            <a:t>Hedefler/Amaçlar/Planlar</a:t>
          </a:r>
          <a:endParaRPr lang="en-US"/>
        </a:p>
      </dgm:t>
    </dgm:pt>
    <dgm:pt modelId="{19C2B04A-8245-4E50-BDD2-1D29E9ACF4C6}" type="parTrans" cxnId="{51922A78-36AB-4E72-B874-5E8D632DAC5A}">
      <dgm:prSet/>
      <dgm:spPr/>
      <dgm:t>
        <a:bodyPr/>
        <a:lstStyle/>
        <a:p>
          <a:endParaRPr lang="en-US"/>
        </a:p>
      </dgm:t>
    </dgm:pt>
    <dgm:pt modelId="{49162594-954E-4E6F-9BA4-9309141B6A31}" type="sibTrans" cxnId="{51922A78-36AB-4E72-B874-5E8D632DAC5A}">
      <dgm:prSet/>
      <dgm:spPr/>
      <dgm:t>
        <a:bodyPr/>
        <a:lstStyle/>
        <a:p>
          <a:endParaRPr lang="en-US"/>
        </a:p>
      </dgm:t>
    </dgm:pt>
    <dgm:pt modelId="{16E23B4D-E4C2-4E2A-922C-39A2AEF611B1}">
      <dgm:prSet/>
      <dgm:spPr/>
      <dgm:t>
        <a:bodyPr/>
        <a:lstStyle/>
        <a:p>
          <a:pPr>
            <a:lnSpc>
              <a:spcPct val="100000"/>
            </a:lnSpc>
          </a:pPr>
          <a:r>
            <a:rPr lang="tr-TR" b="1"/>
            <a:t>Karbon ayak izimizi azaltma hedefimiz doğrultusunda;</a:t>
          </a:r>
          <a:endParaRPr lang="en-US"/>
        </a:p>
      </dgm:t>
    </dgm:pt>
    <dgm:pt modelId="{DB75C4D4-C4A3-401C-8271-26FA607F3863}" type="parTrans" cxnId="{CCB8DC79-80A0-4CF8-B91E-64EBA36D57EC}">
      <dgm:prSet/>
      <dgm:spPr/>
      <dgm:t>
        <a:bodyPr/>
        <a:lstStyle/>
        <a:p>
          <a:endParaRPr lang="en-US"/>
        </a:p>
      </dgm:t>
    </dgm:pt>
    <dgm:pt modelId="{05934AC4-AC6E-4655-B204-2A91401034DC}" type="sibTrans" cxnId="{CCB8DC79-80A0-4CF8-B91E-64EBA36D57EC}">
      <dgm:prSet/>
      <dgm:spPr/>
      <dgm:t>
        <a:bodyPr/>
        <a:lstStyle/>
        <a:p>
          <a:endParaRPr lang="en-US"/>
        </a:p>
      </dgm:t>
    </dgm:pt>
    <dgm:pt modelId="{2719BC04-C598-4A31-AF88-AF008C146C01}">
      <dgm:prSet/>
      <dgm:spPr/>
      <dgm:t>
        <a:bodyPr/>
        <a:lstStyle/>
        <a:p>
          <a:pPr>
            <a:lnSpc>
              <a:spcPct val="100000"/>
            </a:lnSpc>
          </a:pPr>
          <a:r>
            <a:rPr lang="tr-TR"/>
            <a:t>Egzoz salınımını önlemek amacıyla tedarik edilen ürünlerin mümkün olduğunca yakın mesafelerden temin edilmesi sağlanmaktadır.</a:t>
          </a:r>
          <a:endParaRPr lang="en-US"/>
        </a:p>
      </dgm:t>
    </dgm:pt>
    <dgm:pt modelId="{E5D9135E-9A50-490C-B259-17F225656903}" type="parTrans" cxnId="{44761D77-6B70-4CDE-914A-F5FE529F512F}">
      <dgm:prSet/>
      <dgm:spPr/>
      <dgm:t>
        <a:bodyPr/>
        <a:lstStyle/>
        <a:p>
          <a:endParaRPr lang="en-US"/>
        </a:p>
      </dgm:t>
    </dgm:pt>
    <dgm:pt modelId="{C158541C-2C68-4592-B638-3CF428B2C08B}" type="sibTrans" cxnId="{44761D77-6B70-4CDE-914A-F5FE529F512F}">
      <dgm:prSet/>
      <dgm:spPr/>
      <dgm:t>
        <a:bodyPr/>
        <a:lstStyle/>
        <a:p>
          <a:endParaRPr lang="en-US"/>
        </a:p>
      </dgm:t>
    </dgm:pt>
    <dgm:pt modelId="{29F84D2B-3116-4B1C-9F8C-F1954E84A849}">
      <dgm:prSet/>
      <dgm:spPr/>
      <dgm:t>
        <a:bodyPr/>
        <a:lstStyle/>
        <a:p>
          <a:pPr>
            <a:lnSpc>
              <a:spcPct val="100000"/>
            </a:lnSpc>
          </a:pPr>
          <a:r>
            <a:rPr lang="tr-TR"/>
            <a:t>Satın alma prosedürümüzün gereği ürün/cihaz tercihlerimizi çevreye duyarlı, verimli, enerji tüketimi konusunda tasarruflu ürünleri tercih ediyoruz.</a:t>
          </a:r>
          <a:endParaRPr lang="en-US"/>
        </a:p>
      </dgm:t>
    </dgm:pt>
    <dgm:pt modelId="{1596CB84-CCD9-4071-A12C-A481A0141A14}" type="parTrans" cxnId="{F0D2B8EC-2182-479D-BC03-A18EAAF1D3FB}">
      <dgm:prSet/>
      <dgm:spPr/>
      <dgm:t>
        <a:bodyPr/>
        <a:lstStyle/>
        <a:p>
          <a:endParaRPr lang="en-US"/>
        </a:p>
      </dgm:t>
    </dgm:pt>
    <dgm:pt modelId="{88D508B1-9E5B-47FE-AEF3-285396F1C013}" type="sibTrans" cxnId="{F0D2B8EC-2182-479D-BC03-A18EAAF1D3FB}">
      <dgm:prSet/>
      <dgm:spPr/>
      <dgm:t>
        <a:bodyPr/>
        <a:lstStyle/>
        <a:p>
          <a:endParaRPr lang="en-US"/>
        </a:p>
      </dgm:t>
    </dgm:pt>
    <dgm:pt modelId="{4B3729EC-E64F-4B46-9CC7-9FD7A0CB5DB4}">
      <dgm:prSet/>
      <dgm:spPr/>
      <dgm:t>
        <a:bodyPr/>
        <a:lstStyle/>
        <a:p>
          <a:pPr>
            <a:lnSpc>
              <a:spcPct val="100000"/>
            </a:lnSpc>
          </a:pPr>
          <a:r>
            <a:rPr lang="tr-TR"/>
            <a:t>İşletmemiz de aydınlatmaların tasarruflu ve sensörlü olmasını sağlıyoruz. </a:t>
          </a:r>
          <a:endParaRPr lang="en-US"/>
        </a:p>
      </dgm:t>
    </dgm:pt>
    <dgm:pt modelId="{9811F18F-CD90-4DB3-B6E3-D97E06D82241}" type="parTrans" cxnId="{B5909535-682E-43E1-B383-33850A8254FD}">
      <dgm:prSet/>
      <dgm:spPr/>
      <dgm:t>
        <a:bodyPr/>
        <a:lstStyle/>
        <a:p>
          <a:endParaRPr lang="en-US"/>
        </a:p>
      </dgm:t>
    </dgm:pt>
    <dgm:pt modelId="{B21417BD-4658-406C-BB0C-61A27CFA7B69}" type="sibTrans" cxnId="{B5909535-682E-43E1-B383-33850A8254FD}">
      <dgm:prSet/>
      <dgm:spPr/>
      <dgm:t>
        <a:bodyPr/>
        <a:lstStyle/>
        <a:p>
          <a:endParaRPr lang="en-US"/>
        </a:p>
      </dgm:t>
    </dgm:pt>
    <dgm:pt modelId="{E5E95D64-6552-410B-870B-5B6D3A71C35E}">
      <dgm:prSet/>
      <dgm:spPr/>
      <dgm:t>
        <a:bodyPr/>
        <a:lstStyle/>
        <a:p>
          <a:pPr>
            <a:lnSpc>
              <a:spcPct val="100000"/>
            </a:lnSpc>
          </a:pPr>
          <a:r>
            <a:rPr lang="tr-TR"/>
            <a:t>Sürekli teknik bakımlarla soğutma gazlarının atmosfere yayılmasını engelliyoruz.</a:t>
          </a:r>
          <a:endParaRPr lang="en-US"/>
        </a:p>
      </dgm:t>
    </dgm:pt>
    <dgm:pt modelId="{319681B3-1024-40C5-A5C0-09E721F8C4EF}" type="parTrans" cxnId="{93DC127D-C0AB-4BC5-A480-33877749343A}">
      <dgm:prSet/>
      <dgm:spPr/>
      <dgm:t>
        <a:bodyPr/>
        <a:lstStyle/>
        <a:p>
          <a:endParaRPr lang="en-US"/>
        </a:p>
      </dgm:t>
    </dgm:pt>
    <dgm:pt modelId="{06312FD9-B267-4E99-A747-475604E0A2AA}" type="sibTrans" cxnId="{93DC127D-C0AB-4BC5-A480-33877749343A}">
      <dgm:prSet/>
      <dgm:spPr/>
      <dgm:t>
        <a:bodyPr/>
        <a:lstStyle/>
        <a:p>
          <a:endParaRPr lang="en-US"/>
        </a:p>
      </dgm:t>
    </dgm:pt>
    <dgm:pt modelId="{4C422A72-DC79-4D2C-85B1-8C549002E467}">
      <dgm:prSet/>
      <dgm:spPr/>
      <dgm:t>
        <a:bodyPr/>
        <a:lstStyle/>
        <a:p>
          <a:pPr>
            <a:lnSpc>
              <a:spcPct val="100000"/>
            </a:lnSpc>
          </a:pPr>
          <a:r>
            <a:rPr lang="tr-TR"/>
            <a:t>Çevre koruma hedeflerimiz doğrultusunda, personellerimize atıkların ayrıştırılması , su tüketimi ,çevre ve doğa bilinci vb eğitimlerin verilmesini sağlıyoruz.</a:t>
          </a:r>
          <a:endParaRPr lang="en-US"/>
        </a:p>
      </dgm:t>
    </dgm:pt>
    <dgm:pt modelId="{2BEA26A7-3694-41C8-9A4C-8DE50BE6EC09}" type="parTrans" cxnId="{9CEDFDF6-7C8A-42FB-9696-2BB52E13B4F5}">
      <dgm:prSet/>
      <dgm:spPr/>
      <dgm:t>
        <a:bodyPr/>
        <a:lstStyle/>
        <a:p>
          <a:endParaRPr lang="en-US"/>
        </a:p>
      </dgm:t>
    </dgm:pt>
    <dgm:pt modelId="{3F850281-513D-4377-BB43-0F4374C61E6B}" type="sibTrans" cxnId="{9CEDFDF6-7C8A-42FB-9696-2BB52E13B4F5}">
      <dgm:prSet/>
      <dgm:spPr/>
      <dgm:t>
        <a:bodyPr/>
        <a:lstStyle/>
        <a:p>
          <a:endParaRPr lang="en-US"/>
        </a:p>
      </dgm:t>
    </dgm:pt>
    <dgm:pt modelId="{2D8619D5-52D9-4BB5-823F-F3BA55BA18B9}" type="pres">
      <dgm:prSet presAssocID="{AC5E0929-425D-4BDA-AED9-EB27641F8B9D}" presName="root" presStyleCnt="0">
        <dgm:presLayoutVars>
          <dgm:dir/>
          <dgm:resizeHandles val="exact"/>
        </dgm:presLayoutVars>
      </dgm:prSet>
      <dgm:spPr/>
    </dgm:pt>
    <dgm:pt modelId="{5911EE61-9398-486E-87E3-4F34753B83E6}" type="pres">
      <dgm:prSet presAssocID="{A0C88C59-F92D-4136-A167-7542C0D09A05}" presName="compNode" presStyleCnt="0"/>
      <dgm:spPr/>
    </dgm:pt>
    <dgm:pt modelId="{3BBEDD17-CC10-4087-ACAD-9BC1886AE847}" type="pres">
      <dgm:prSet presAssocID="{A0C88C59-F92D-4136-A167-7542C0D09A05}" presName="bgRect" presStyleLbl="bgShp" presStyleIdx="0" presStyleCnt="7"/>
      <dgm:spPr/>
    </dgm:pt>
    <dgm:pt modelId="{938F759B-88D2-47D5-9918-0C35E949ED95}" type="pres">
      <dgm:prSet presAssocID="{A0C88C59-F92D-4136-A167-7542C0D09A0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def merkezi"/>
        </a:ext>
      </dgm:extLst>
    </dgm:pt>
    <dgm:pt modelId="{508E2B93-A419-46B5-8999-9F90707F1F1D}" type="pres">
      <dgm:prSet presAssocID="{A0C88C59-F92D-4136-A167-7542C0D09A05}" presName="spaceRect" presStyleCnt="0"/>
      <dgm:spPr/>
    </dgm:pt>
    <dgm:pt modelId="{D92ABCDF-1745-45A1-8A2E-579146DE793D}" type="pres">
      <dgm:prSet presAssocID="{A0C88C59-F92D-4136-A167-7542C0D09A05}" presName="parTx" presStyleLbl="revTx" presStyleIdx="0" presStyleCnt="7">
        <dgm:presLayoutVars>
          <dgm:chMax val="0"/>
          <dgm:chPref val="0"/>
        </dgm:presLayoutVars>
      </dgm:prSet>
      <dgm:spPr/>
    </dgm:pt>
    <dgm:pt modelId="{4D2CD7E4-305E-43CD-8837-34D5DF40DFC0}" type="pres">
      <dgm:prSet presAssocID="{49162594-954E-4E6F-9BA4-9309141B6A31}" presName="sibTrans" presStyleCnt="0"/>
      <dgm:spPr/>
    </dgm:pt>
    <dgm:pt modelId="{75F2EAFC-1ECA-4C22-B3E5-51B88B283C77}" type="pres">
      <dgm:prSet presAssocID="{16E23B4D-E4C2-4E2A-922C-39A2AEF611B1}" presName="compNode" presStyleCnt="0"/>
      <dgm:spPr/>
    </dgm:pt>
    <dgm:pt modelId="{09DDFCE0-981A-46A4-A2E0-DECBF4870C2C}" type="pres">
      <dgm:prSet presAssocID="{16E23B4D-E4C2-4E2A-922C-39A2AEF611B1}" presName="bgRect" presStyleLbl="bgShp" presStyleIdx="1" presStyleCnt="7"/>
      <dgm:spPr/>
    </dgm:pt>
    <dgm:pt modelId="{098E260A-B8FC-4397-A46D-52B07A014B79}" type="pres">
      <dgm:prSet presAssocID="{16E23B4D-E4C2-4E2A-922C-39A2AEF611B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ce Steps"/>
        </a:ext>
      </dgm:extLst>
    </dgm:pt>
    <dgm:pt modelId="{A2A00FA2-CCA8-44F8-B825-B912C8A35552}" type="pres">
      <dgm:prSet presAssocID="{16E23B4D-E4C2-4E2A-922C-39A2AEF611B1}" presName="spaceRect" presStyleCnt="0"/>
      <dgm:spPr/>
    </dgm:pt>
    <dgm:pt modelId="{9FF8A626-41A6-49CD-AF74-6B83A2AA18C2}" type="pres">
      <dgm:prSet presAssocID="{16E23B4D-E4C2-4E2A-922C-39A2AEF611B1}" presName="parTx" presStyleLbl="revTx" presStyleIdx="1" presStyleCnt="7">
        <dgm:presLayoutVars>
          <dgm:chMax val="0"/>
          <dgm:chPref val="0"/>
        </dgm:presLayoutVars>
      </dgm:prSet>
      <dgm:spPr/>
    </dgm:pt>
    <dgm:pt modelId="{92B90B12-0EC6-4EEB-B18A-24D000A54D13}" type="pres">
      <dgm:prSet presAssocID="{05934AC4-AC6E-4655-B204-2A91401034DC}" presName="sibTrans" presStyleCnt="0"/>
      <dgm:spPr/>
    </dgm:pt>
    <dgm:pt modelId="{FE85221E-8736-44F4-9C3E-A8F326E49FE5}" type="pres">
      <dgm:prSet presAssocID="{2719BC04-C598-4A31-AF88-AF008C146C01}" presName="compNode" presStyleCnt="0"/>
      <dgm:spPr/>
    </dgm:pt>
    <dgm:pt modelId="{F35743E9-592B-4720-8DB7-4DB2229725B5}" type="pres">
      <dgm:prSet presAssocID="{2719BC04-C598-4A31-AF88-AF008C146C01}" presName="bgRect" presStyleLbl="bgShp" presStyleIdx="2" presStyleCnt="7"/>
      <dgm:spPr/>
    </dgm:pt>
    <dgm:pt modelId="{BFDFC8C2-2208-4B07-8D61-76DFC16CFF88}" type="pres">
      <dgm:prSet presAssocID="{2719BC04-C598-4A31-AF88-AF008C146C0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nay işareti"/>
        </a:ext>
      </dgm:extLst>
    </dgm:pt>
    <dgm:pt modelId="{C5E64D2E-0ECB-4988-B52D-363185BF3575}" type="pres">
      <dgm:prSet presAssocID="{2719BC04-C598-4A31-AF88-AF008C146C01}" presName="spaceRect" presStyleCnt="0"/>
      <dgm:spPr/>
    </dgm:pt>
    <dgm:pt modelId="{735695E7-B0A2-4047-948E-96D3011A3146}" type="pres">
      <dgm:prSet presAssocID="{2719BC04-C598-4A31-AF88-AF008C146C01}" presName="parTx" presStyleLbl="revTx" presStyleIdx="2" presStyleCnt="7">
        <dgm:presLayoutVars>
          <dgm:chMax val="0"/>
          <dgm:chPref val="0"/>
        </dgm:presLayoutVars>
      </dgm:prSet>
      <dgm:spPr/>
    </dgm:pt>
    <dgm:pt modelId="{3F1E3401-38D1-450C-8394-069BC79611F4}" type="pres">
      <dgm:prSet presAssocID="{C158541C-2C68-4592-B638-3CF428B2C08B}" presName="sibTrans" presStyleCnt="0"/>
      <dgm:spPr/>
    </dgm:pt>
    <dgm:pt modelId="{88218693-B101-4750-AA66-96207658A298}" type="pres">
      <dgm:prSet presAssocID="{29F84D2B-3116-4B1C-9F8C-F1954E84A849}" presName="compNode" presStyleCnt="0"/>
      <dgm:spPr/>
    </dgm:pt>
    <dgm:pt modelId="{C6D2B2AD-E7BA-4777-9C4E-0CAED13BF4A5}" type="pres">
      <dgm:prSet presAssocID="{29F84D2B-3116-4B1C-9F8C-F1954E84A849}" presName="bgRect" presStyleLbl="bgShp" presStyleIdx="3" presStyleCnt="7"/>
      <dgm:spPr/>
    </dgm:pt>
    <dgm:pt modelId="{30EA2D05-9B86-450C-A863-DD2C480C55BA}" type="pres">
      <dgm:prSet presAssocID="{29F84D2B-3116-4B1C-9F8C-F1954E84A84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pping cart"/>
        </a:ext>
      </dgm:extLst>
    </dgm:pt>
    <dgm:pt modelId="{33A839C6-AFB9-4A97-A754-1138134B2059}" type="pres">
      <dgm:prSet presAssocID="{29F84D2B-3116-4B1C-9F8C-F1954E84A849}" presName="spaceRect" presStyleCnt="0"/>
      <dgm:spPr/>
    </dgm:pt>
    <dgm:pt modelId="{7F059F19-741D-4328-98BA-0093CF3FD900}" type="pres">
      <dgm:prSet presAssocID="{29F84D2B-3116-4B1C-9F8C-F1954E84A849}" presName="parTx" presStyleLbl="revTx" presStyleIdx="3" presStyleCnt="7">
        <dgm:presLayoutVars>
          <dgm:chMax val="0"/>
          <dgm:chPref val="0"/>
        </dgm:presLayoutVars>
      </dgm:prSet>
      <dgm:spPr/>
    </dgm:pt>
    <dgm:pt modelId="{B9F2D774-D828-435B-88D8-E36F625BFDE8}" type="pres">
      <dgm:prSet presAssocID="{88D508B1-9E5B-47FE-AEF3-285396F1C013}" presName="sibTrans" presStyleCnt="0"/>
      <dgm:spPr/>
    </dgm:pt>
    <dgm:pt modelId="{9C05D36E-1A32-402E-96A3-1FC29BCEB0A7}" type="pres">
      <dgm:prSet presAssocID="{4B3729EC-E64F-4B46-9CC7-9FD7A0CB5DB4}" presName="compNode" presStyleCnt="0"/>
      <dgm:spPr/>
    </dgm:pt>
    <dgm:pt modelId="{14579CFA-C88A-472B-8A8C-03C2279A8ED8}" type="pres">
      <dgm:prSet presAssocID="{4B3729EC-E64F-4B46-9CC7-9FD7A0CB5DB4}" presName="bgRect" presStyleLbl="bgShp" presStyleIdx="4" presStyleCnt="7"/>
      <dgm:spPr/>
    </dgm:pt>
    <dgm:pt modelId="{CD22B8FD-3753-4B05-80EF-1115046E5D45}" type="pres">
      <dgm:prSet presAssocID="{4B3729EC-E64F-4B46-9CC7-9FD7A0CB5DB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Bubble"/>
        </a:ext>
      </dgm:extLst>
    </dgm:pt>
    <dgm:pt modelId="{25BBE911-9133-4679-BE17-CFDC7D9A99CF}" type="pres">
      <dgm:prSet presAssocID="{4B3729EC-E64F-4B46-9CC7-9FD7A0CB5DB4}" presName="spaceRect" presStyleCnt="0"/>
      <dgm:spPr/>
    </dgm:pt>
    <dgm:pt modelId="{BA6ACA5A-B1DF-4081-A110-72D680DFB6E3}" type="pres">
      <dgm:prSet presAssocID="{4B3729EC-E64F-4B46-9CC7-9FD7A0CB5DB4}" presName="parTx" presStyleLbl="revTx" presStyleIdx="4" presStyleCnt="7">
        <dgm:presLayoutVars>
          <dgm:chMax val="0"/>
          <dgm:chPref val="0"/>
        </dgm:presLayoutVars>
      </dgm:prSet>
      <dgm:spPr/>
    </dgm:pt>
    <dgm:pt modelId="{3F8A328C-3AD9-4D4F-A9B4-BB7D0B532036}" type="pres">
      <dgm:prSet presAssocID="{B21417BD-4658-406C-BB0C-61A27CFA7B69}" presName="sibTrans" presStyleCnt="0"/>
      <dgm:spPr/>
    </dgm:pt>
    <dgm:pt modelId="{2684C189-AFF0-4E86-AA28-0996E3D144BB}" type="pres">
      <dgm:prSet presAssocID="{E5E95D64-6552-410B-870B-5B6D3A71C35E}" presName="compNode" presStyleCnt="0"/>
      <dgm:spPr/>
    </dgm:pt>
    <dgm:pt modelId="{D3B306C3-08B7-4477-B9A1-51CF378E64BA}" type="pres">
      <dgm:prSet presAssocID="{E5E95D64-6552-410B-870B-5B6D3A71C35E}" presName="bgRect" presStyleLbl="bgShp" presStyleIdx="5" presStyleCnt="7"/>
      <dgm:spPr/>
    </dgm:pt>
    <dgm:pt modelId="{6C1796FC-136E-4B12-B44A-86F4E3672384}" type="pres">
      <dgm:prSet presAssocID="{E5E95D64-6552-410B-870B-5B6D3A71C35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rmometre"/>
        </a:ext>
      </dgm:extLst>
    </dgm:pt>
    <dgm:pt modelId="{67C184FB-4C76-427B-8869-4F14B3D2E720}" type="pres">
      <dgm:prSet presAssocID="{E5E95D64-6552-410B-870B-5B6D3A71C35E}" presName="spaceRect" presStyleCnt="0"/>
      <dgm:spPr/>
    </dgm:pt>
    <dgm:pt modelId="{70359C4B-9B1B-45D6-A180-99B9DD138832}" type="pres">
      <dgm:prSet presAssocID="{E5E95D64-6552-410B-870B-5B6D3A71C35E}" presName="parTx" presStyleLbl="revTx" presStyleIdx="5" presStyleCnt="7">
        <dgm:presLayoutVars>
          <dgm:chMax val="0"/>
          <dgm:chPref val="0"/>
        </dgm:presLayoutVars>
      </dgm:prSet>
      <dgm:spPr/>
    </dgm:pt>
    <dgm:pt modelId="{FB47443E-1824-42E7-B090-4010CE313F4D}" type="pres">
      <dgm:prSet presAssocID="{06312FD9-B267-4E99-A747-475604E0A2AA}" presName="sibTrans" presStyleCnt="0"/>
      <dgm:spPr/>
    </dgm:pt>
    <dgm:pt modelId="{0BB6437B-EDFD-424D-9F9D-C4EE63093065}" type="pres">
      <dgm:prSet presAssocID="{4C422A72-DC79-4D2C-85B1-8C549002E467}" presName="compNode" presStyleCnt="0"/>
      <dgm:spPr/>
    </dgm:pt>
    <dgm:pt modelId="{197241E7-0F37-48FA-A532-126609F5E50A}" type="pres">
      <dgm:prSet presAssocID="{4C422A72-DC79-4D2C-85B1-8C549002E467}" presName="bgRect" presStyleLbl="bgShp" presStyleIdx="6" presStyleCnt="7"/>
      <dgm:spPr/>
    </dgm:pt>
    <dgm:pt modelId="{275106C8-74C8-4E2B-AAE0-349E67956ABF}" type="pres">
      <dgm:prSet presAssocID="{4C422A72-DC79-4D2C-85B1-8C549002E46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ürdürülebilirlik"/>
        </a:ext>
      </dgm:extLst>
    </dgm:pt>
    <dgm:pt modelId="{62B24FB0-A111-47CD-AA77-AAABC703821E}" type="pres">
      <dgm:prSet presAssocID="{4C422A72-DC79-4D2C-85B1-8C549002E467}" presName="spaceRect" presStyleCnt="0"/>
      <dgm:spPr/>
    </dgm:pt>
    <dgm:pt modelId="{6D82D831-E555-439C-89EC-4E5BD5055037}" type="pres">
      <dgm:prSet presAssocID="{4C422A72-DC79-4D2C-85B1-8C549002E467}" presName="parTx" presStyleLbl="revTx" presStyleIdx="6" presStyleCnt="7">
        <dgm:presLayoutVars>
          <dgm:chMax val="0"/>
          <dgm:chPref val="0"/>
        </dgm:presLayoutVars>
      </dgm:prSet>
      <dgm:spPr/>
    </dgm:pt>
  </dgm:ptLst>
  <dgm:cxnLst>
    <dgm:cxn modelId="{40AD350E-34FE-482D-9831-490AF8D8FE2C}" type="presOf" srcId="{4C422A72-DC79-4D2C-85B1-8C549002E467}" destId="{6D82D831-E555-439C-89EC-4E5BD5055037}" srcOrd="0" destOrd="0" presId="urn:microsoft.com/office/officeart/2018/2/layout/IconVerticalSolidList"/>
    <dgm:cxn modelId="{0F2FCD21-EC42-4E51-9E1F-B6F38D3D2CC1}" type="presOf" srcId="{A0C88C59-F92D-4136-A167-7542C0D09A05}" destId="{D92ABCDF-1745-45A1-8A2E-579146DE793D}" srcOrd="0" destOrd="0" presId="urn:microsoft.com/office/officeart/2018/2/layout/IconVerticalSolidList"/>
    <dgm:cxn modelId="{B5909535-682E-43E1-B383-33850A8254FD}" srcId="{AC5E0929-425D-4BDA-AED9-EB27641F8B9D}" destId="{4B3729EC-E64F-4B46-9CC7-9FD7A0CB5DB4}" srcOrd="4" destOrd="0" parTransId="{9811F18F-CD90-4DB3-B6E3-D97E06D82241}" sibTransId="{B21417BD-4658-406C-BB0C-61A27CFA7B69}"/>
    <dgm:cxn modelId="{63DB6B39-1E45-457F-8079-E609DD40FC6E}" type="presOf" srcId="{2719BC04-C598-4A31-AF88-AF008C146C01}" destId="{735695E7-B0A2-4047-948E-96D3011A3146}" srcOrd="0" destOrd="0" presId="urn:microsoft.com/office/officeart/2018/2/layout/IconVerticalSolidList"/>
    <dgm:cxn modelId="{09512C70-7204-4D18-AC05-4FDBC4F7659A}" type="presOf" srcId="{E5E95D64-6552-410B-870B-5B6D3A71C35E}" destId="{70359C4B-9B1B-45D6-A180-99B9DD138832}" srcOrd="0" destOrd="0" presId="urn:microsoft.com/office/officeart/2018/2/layout/IconVerticalSolidList"/>
    <dgm:cxn modelId="{44761D77-6B70-4CDE-914A-F5FE529F512F}" srcId="{AC5E0929-425D-4BDA-AED9-EB27641F8B9D}" destId="{2719BC04-C598-4A31-AF88-AF008C146C01}" srcOrd="2" destOrd="0" parTransId="{E5D9135E-9A50-490C-B259-17F225656903}" sibTransId="{C158541C-2C68-4592-B638-3CF428B2C08B}"/>
    <dgm:cxn modelId="{51922A78-36AB-4E72-B874-5E8D632DAC5A}" srcId="{AC5E0929-425D-4BDA-AED9-EB27641F8B9D}" destId="{A0C88C59-F92D-4136-A167-7542C0D09A05}" srcOrd="0" destOrd="0" parTransId="{19C2B04A-8245-4E50-BDD2-1D29E9ACF4C6}" sibTransId="{49162594-954E-4E6F-9BA4-9309141B6A31}"/>
    <dgm:cxn modelId="{CCB8DC79-80A0-4CF8-B91E-64EBA36D57EC}" srcId="{AC5E0929-425D-4BDA-AED9-EB27641F8B9D}" destId="{16E23B4D-E4C2-4E2A-922C-39A2AEF611B1}" srcOrd="1" destOrd="0" parTransId="{DB75C4D4-C4A3-401C-8271-26FA607F3863}" sibTransId="{05934AC4-AC6E-4655-B204-2A91401034DC}"/>
    <dgm:cxn modelId="{93DC127D-C0AB-4BC5-A480-33877749343A}" srcId="{AC5E0929-425D-4BDA-AED9-EB27641F8B9D}" destId="{E5E95D64-6552-410B-870B-5B6D3A71C35E}" srcOrd="5" destOrd="0" parTransId="{319681B3-1024-40C5-A5C0-09E721F8C4EF}" sibTransId="{06312FD9-B267-4E99-A747-475604E0A2AA}"/>
    <dgm:cxn modelId="{8A62EDCD-3973-4718-969C-73B2E0027A6A}" type="presOf" srcId="{4B3729EC-E64F-4B46-9CC7-9FD7A0CB5DB4}" destId="{BA6ACA5A-B1DF-4081-A110-72D680DFB6E3}" srcOrd="0" destOrd="0" presId="urn:microsoft.com/office/officeart/2018/2/layout/IconVerticalSolidList"/>
    <dgm:cxn modelId="{6D3689DF-A1CA-4E9F-94E7-0DD66A6EC7BE}" type="presOf" srcId="{16E23B4D-E4C2-4E2A-922C-39A2AEF611B1}" destId="{9FF8A626-41A6-49CD-AF74-6B83A2AA18C2}" srcOrd="0" destOrd="0" presId="urn:microsoft.com/office/officeart/2018/2/layout/IconVerticalSolidList"/>
    <dgm:cxn modelId="{F0D2B8EC-2182-479D-BC03-A18EAAF1D3FB}" srcId="{AC5E0929-425D-4BDA-AED9-EB27641F8B9D}" destId="{29F84D2B-3116-4B1C-9F8C-F1954E84A849}" srcOrd="3" destOrd="0" parTransId="{1596CB84-CCD9-4071-A12C-A481A0141A14}" sibTransId="{88D508B1-9E5B-47FE-AEF3-285396F1C013}"/>
    <dgm:cxn modelId="{F8722CF0-CD27-4735-A545-ED815F759616}" type="presOf" srcId="{AC5E0929-425D-4BDA-AED9-EB27641F8B9D}" destId="{2D8619D5-52D9-4BB5-823F-F3BA55BA18B9}" srcOrd="0" destOrd="0" presId="urn:microsoft.com/office/officeart/2018/2/layout/IconVerticalSolidList"/>
    <dgm:cxn modelId="{9CEDFDF6-7C8A-42FB-9696-2BB52E13B4F5}" srcId="{AC5E0929-425D-4BDA-AED9-EB27641F8B9D}" destId="{4C422A72-DC79-4D2C-85B1-8C549002E467}" srcOrd="6" destOrd="0" parTransId="{2BEA26A7-3694-41C8-9A4C-8DE50BE6EC09}" sibTransId="{3F850281-513D-4377-BB43-0F4374C61E6B}"/>
    <dgm:cxn modelId="{535AFBFC-0A18-4F47-B18C-6115A48B8055}" type="presOf" srcId="{29F84D2B-3116-4B1C-9F8C-F1954E84A849}" destId="{7F059F19-741D-4328-98BA-0093CF3FD900}" srcOrd="0" destOrd="0" presId="urn:microsoft.com/office/officeart/2018/2/layout/IconVerticalSolidList"/>
    <dgm:cxn modelId="{C88C923D-0660-46E9-B0BD-4BFFEF3653B9}" type="presParOf" srcId="{2D8619D5-52D9-4BB5-823F-F3BA55BA18B9}" destId="{5911EE61-9398-486E-87E3-4F34753B83E6}" srcOrd="0" destOrd="0" presId="urn:microsoft.com/office/officeart/2018/2/layout/IconVerticalSolidList"/>
    <dgm:cxn modelId="{3ACD7F37-A9C7-4F08-A109-4CB59E9FDF64}" type="presParOf" srcId="{5911EE61-9398-486E-87E3-4F34753B83E6}" destId="{3BBEDD17-CC10-4087-ACAD-9BC1886AE847}" srcOrd="0" destOrd="0" presId="urn:microsoft.com/office/officeart/2018/2/layout/IconVerticalSolidList"/>
    <dgm:cxn modelId="{343BA49B-30F3-4BE2-968E-B89B63BBABF5}" type="presParOf" srcId="{5911EE61-9398-486E-87E3-4F34753B83E6}" destId="{938F759B-88D2-47D5-9918-0C35E949ED95}" srcOrd="1" destOrd="0" presId="urn:microsoft.com/office/officeart/2018/2/layout/IconVerticalSolidList"/>
    <dgm:cxn modelId="{68587559-9AD9-4E4C-9058-A6387536A621}" type="presParOf" srcId="{5911EE61-9398-486E-87E3-4F34753B83E6}" destId="{508E2B93-A419-46B5-8999-9F90707F1F1D}" srcOrd="2" destOrd="0" presId="urn:microsoft.com/office/officeart/2018/2/layout/IconVerticalSolidList"/>
    <dgm:cxn modelId="{3694E6C9-6A21-4713-87A5-476245480A2A}" type="presParOf" srcId="{5911EE61-9398-486E-87E3-4F34753B83E6}" destId="{D92ABCDF-1745-45A1-8A2E-579146DE793D}" srcOrd="3" destOrd="0" presId="urn:microsoft.com/office/officeart/2018/2/layout/IconVerticalSolidList"/>
    <dgm:cxn modelId="{B835F329-9BE0-48C7-A0B4-0C72C3BE44DD}" type="presParOf" srcId="{2D8619D5-52D9-4BB5-823F-F3BA55BA18B9}" destId="{4D2CD7E4-305E-43CD-8837-34D5DF40DFC0}" srcOrd="1" destOrd="0" presId="urn:microsoft.com/office/officeart/2018/2/layout/IconVerticalSolidList"/>
    <dgm:cxn modelId="{4F568D3E-4A95-4B23-8077-A5FAA20B5011}" type="presParOf" srcId="{2D8619D5-52D9-4BB5-823F-F3BA55BA18B9}" destId="{75F2EAFC-1ECA-4C22-B3E5-51B88B283C77}" srcOrd="2" destOrd="0" presId="urn:microsoft.com/office/officeart/2018/2/layout/IconVerticalSolidList"/>
    <dgm:cxn modelId="{FE5BBC19-4946-475C-98C9-A4D7618D4369}" type="presParOf" srcId="{75F2EAFC-1ECA-4C22-B3E5-51B88B283C77}" destId="{09DDFCE0-981A-46A4-A2E0-DECBF4870C2C}" srcOrd="0" destOrd="0" presId="urn:microsoft.com/office/officeart/2018/2/layout/IconVerticalSolidList"/>
    <dgm:cxn modelId="{B984DCD9-C3AF-4BFB-86C7-E685D00F976D}" type="presParOf" srcId="{75F2EAFC-1ECA-4C22-B3E5-51B88B283C77}" destId="{098E260A-B8FC-4397-A46D-52B07A014B79}" srcOrd="1" destOrd="0" presId="urn:microsoft.com/office/officeart/2018/2/layout/IconVerticalSolidList"/>
    <dgm:cxn modelId="{2AECA9AF-5BF2-43AD-B845-254BB8AB3759}" type="presParOf" srcId="{75F2EAFC-1ECA-4C22-B3E5-51B88B283C77}" destId="{A2A00FA2-CCA8-44F8-B825-B912C8A35552}" srcOrd="2" destOrd="0" presId="urn:microsoft.com/office/officeart/2018/2/layout/IconVerticalSolidList"/>
    <dgm:cxn modelId="{95AB4CED-B142-4D6D-B3CA-DEA3F5C509BD}" type="presParOf" srcId="{75F2EAFC-1ECA-4C22-B3E5-51B88B283C77}" destId="{9FF8A626-41A6-49CD-AF74-6B83A2AA18C2}" srcOrd="3" destOrd="0" presId="urn:microsoft.com/office/officeart/2018/2/layout/IconVerticalSolidList"/>
    <dgm:cxn modelId="{0A68A0AC-A49F-4B73-9E42-BBDA5CECF187}" type="presParOf" srcId="{2D8619D5-52D9-4BB5-823F-F3BA55BA18B9}" destId="{92B90B12-0EC6-4EEB-B18A-24D000A54D13}" srcOrd="3" destOrd="0" presId="urn:microsoft.com/office/officeart/2018/2/layout/IconVerticalSolidList"/>
    <dgm:cxn modelId="{42895BC2-0206-466B-9950-C9FF62230E7B}" type="presParOf" srcId="{2D8619D5-52D9-4BB5-823F-F3BA55BA18B9}" destId="{FE85221E-8736-44F4-9C3E-A8F326E49FE5}" srcOrd="4" destOrd="0" presId="urn:microsoft.com/office/officeart/2018/2/layout/IconVerticalSolidList"/>
    <dgm:cxn modelId="{20AAC03A-755B-4BFC-8C18-98C19B230773}" type="presParOf" srcId="{FE85221E-8736-44F4-9C3E-A8F326E49FE5}" destId="{F35743E9-592B-4720-8DB7-4DB2229725B5}" srcOrd="0" destOrd="0" presId="urn:microsoft.com/office/officeart/2018/2/layout/IconVerticalSolidList"/>
    <dgm:cxn modelId="{2AF288C9-224B-4FF1-A5DD-513F75949C9B}" type="presParOf" srcId="{FE85221E-8736-44F4-9C3E-A8F326E49FE5}" destId="{BFDFC8C2-2208-4B07-8D61-76DFC16CFF88}" srcOrd="1" destOrd="0" presId="urn:microsoft.com/office/officeart/2018/2/layout/IconVerticalSolidList"/>
    <dgm:cxn modelId="{D169BC88-E359-4A94-AB16-DE999EB81F66}" type="presParOf" srcId="{FE85221E-8736-44F4-9C3E-A8F326E49FE5}" destId="{C5E64D2E-0ECB-4988-B52D-363185BF3575}" srcOrd="2" destOrd="0" presId="urn:microsoft.com/office/officeart/2018/2/layout/IconVerticalSolidList"/>
    <dgm:cxn modelId="{D0C4402F-E2FE-4B1F-94B0-76BEC430A1A9}" type="presParOf" srcId="{FE85221E-8736-44F4-9C3E-A8F326E49FE5}" destId="{735695E7-B0A2-4047-948E-96D3011A3146}" srcOrd="3" destOrd="0" presId="urn:microsoft.com/office/officeart/2018/2/layout/IconVerticalSolidList"/>
    <dgm:cxn modelId="{2C1BD2F2-B99B-49D0-94A7-1D0E994E98AB}" type="presParOf" srcId="{2D8619D5-52D9-4BB5-823F-F3BA55BA18B9}" destId="{3F1E3401-38D1-450C-8394-069BC79611F4}" srcOrd="5" destOrd="0" presId="urn:microsoft.com/office/officeart/2018/2/layout/IconVerticalSolidList"/>
    <dgm:cxn modelId="{541CCB11-69D7-4FBB-A7CA-E429FF3D8751}" type="presParOf" srcId="{2D8619D5-52D9-4BB5-823F-F3BA55BA18B9}" destId="{88218693-B101-4750-AA66-96207658A298}" srcOrd="6" destOrd="0" presId="urn:microsoft.com/office/officeart/2018/2/layout/IconVerticalSolidList"/>
    <dgm:cxn modelId="{49B3CE15-2460-4732-8FAD-EC97D5FA2B47}" type="presParOf" srcId="{88218693-B101-4750-AA66-96207658A298}" destId="{C6D2B2AD-E7BA-4777-9C4E-0CAED13BF4A5}" srcOrd="0" destOrd="0" presId="urn:microsoft.com/office/officeart/2018/2/layout/IconVerticalSolidList"/>
    <dgm:cxn modelId="{9D464DAA-A3EA-47A9-A993-EE6D01E252A4}" type="presParOf" srcId="{88218693-B101-4750-AA66-96207658A298}" destId="{30EA2D05-9B86-450C-A863-DD2C480C55BA}" srcOrd="1" destOrd="0" presId="urn:microsoft.com/office/officeart/2018/2/layout/IconVerticalSolidList"/>
    <dgm:cxn modelId="{35448FCA-B375-4D37-80B6-C45521E24C34}" type="presParOf" srcId="{88218693-B101-4750-AA66-96207658A298}" destId="{33A839C6-AFB9-4A97-A754-1138134B2059}" srcOrd="2" destOrd="0" presId="urn:microsoft.com/office/officeart/2018/2/layout/IconVerticalSolidList"/>
    <dgm:cxn modelId="{435F8722-EA96-4681-A304-D2340DCA630E}" type="presParOf" srcId="{88218693-B101-4750-AA66-96207658A298}" destId="{7F059F19-741D-4328-98BA-0093CF3FD900}" srcOrd="3" destOrd="0" presId="urn:microsoft.com/office/officeart/2018/2/layout/IconVerticalSolidList"/>
    <dgm:cxn modelId="{6888BD18-9C00-467E-919A-73AFB814D735}" type="presParOf" srcId="{2D8619D5-52D9-4BB5-823F-F3BA55BA18B9}" destId="{B9F2D774-D828-435B-88D8-E36F625BFDE8}" srcOrd="7" destOrd="0" presId="urn:microsoft.com/office/officeart/2018/2/layout/IconVerticalSolidList"/>
    <dgm:cxn modelId="{56FB27AE-6EDF-4BA7-B268-06219EAB4CF0}" type="presParOf" srcId="{2D8619D5-52D9-4BB5-823F-F3BA55BA18B9}" destId="{9C05D36E-1A32-402E-96A3-1FC29BCEB0A7}" srcOrd="8" destOrd="0" presId="urn:microsoft.com/office/officeart/2018/2/layout/IconVerticalSolidList"/>
    <dgm:cxn modelId="{6F993143-0CEE-4148-9EFC-1F4958B906AE}" type="presParOf" srcId="{9C05D36E-1A32-402E-96A3-1FC29BCEB0A7}" destId="{14579CFA-C88A-472B-8A8C-03C2279A8ED8}" srcOrd="0" destOrd="0" presId="urn:microsoft.com/office/officeart/2018/2/layout/IconVerticalSolidList"/>
    <dgm:cxn modelId="{9B26D4AB-579F-4E0A-BA72-ED15184FDE05}" type="presParOf" srcId="{9C05D36E-1A32-402E-96A3-1FC29BCEB0A7}" destId="{CD22B8FD-3753-4B05-80EF-1115046E5D45}" srcOrd="1" destOrd="0" presId="urn:microsoft.com/office/officeart/2018/2/layout/IconVerticalSolidList"/>
    <dgm:cxn modelId="{A83B981F-B3FF-4EB6-8F23-61021E0CB808}" type="presParOf" srcId="{9C05D36E-1A32-402E-96A3-1FC29BCEB0A7}" destId="{25BBE911-9133-4679-BE17-CFDC7D9A99CF}" srcOrd="2" destOrd="0" presId="urn:microsoft.com/office/officeart/2018/2/layout/IconVerticalSolidList"/>
    <dgm:cxn modelId="{B2E4E486-17A7-43D6-B6F1-37850B70901C}" type="presParOf" srcId="{9C05D36E-1A32-402E-96A3-1FC29BCEB0A7}" destId="{BA6ACA5A-B1DF-4081-A110-72D680DFB6E3}" srcOrd="3" destOrd="0" presId="urn:microsoft.com/office/officeart/2018/2/layout/IconVerticalSolidList"/>
    <dgm:cxn modelId="{B1C208CC-5A1E-4E85-AD9F-23B82C69EEAD}" type="presParOf" srcId="{2D8619D5-52D9-4BB5-823F-F3BA55BA18B9}" destId="{3F8A328C-3AD9-4D4F-A9B4-BB7D0B532036}" srcOrd="9" destOrd="0" presId="urn:microsoft.com/office/officeart/2018/2/layout/IconVerticalSolidList"/>
    <dgm:cxn modelId="{1962CC6A-8D2E-4B6E-85ED-926859780D57}" type="presParOf" srcId="{2D8619D5-52D9-4BB5-823F-F3BA55BA18B9}" destId="{2684C189-AFF0-4E86-AA28-0996E3D144BB}" srcOrd="10" destOrd="0" presId="urn:microsoft.com/office/officeart/2018/2/layout/IconVerticalSolidList"/>
    <dgm:cxn modelId="{77A5275B-103A-44CE-B20A-D37768B07E0A}" type="presParOf" srcId="{2684C189-AFF0-4E86-AA28-0996E3D144BB}" destId="{D3B306C3-08B7-4477-B9A1-51CF378E64BA}" srcOrd="0" destOrd="0" presId="urn:microsoft.com/office/officeart/2018/2/layout/IconVerticalSolidList"/>
    <dgm:cxn modelId="{621E40C2-35CF-46B8-BD00-C6FBCA3A51C2}" type="presParOf" srcId="{2684C189-AFF0-4E86-AA28-0996E3D144BB}" destId="{6C1796FC-136E-4B12-B44A-86F4E3672384}" srcOrd="1" destOrd="0" presId="urn:microsoft.com/office/officeart/2018/2/layout/IconVerticalSolidList"/>
    <dgm:cxn modelId="{241FD927-477E-48D4-9DE8-FB0683369E14}" type="presParOf" srcId="{2684C189-AFF0-4E86-AA28-0996E3D144BB}" destId="{67C184FB-4C76-427B-8869-4F14B3D2E720}" srcOrd="2" destOrd="0" presId="urn:microsoft.com/office/officeart/2018/2/layout/IconVerticalSolidList"/>
    <dgm:cxn modelId="{9A0A5AB3-DB42-4728-A9AB-3FA3DDC8E944}" type="presParOf" srcId="{2684C189-AFF0-4E86-AA28-0996E3D144BB}" destId="{70359C4B-9B1B-45D6-A180-99B9DD138832}" srcOrd="3" destOrd="0" presId="urn:microsoft.com/office/officeart/2018/2/layout/IconVerticalSolidList"/>
    <dgm:cxn modelId="{70FED944-8135-49AB-9774-731E846F034E}" type="presParOf" srcId="{2D8619D5-52D9-4BB5-823F-F3BA55BA18B9}" destId="{FB47443E-1824-42E7-B090-4010CE313F4D}" srcOrd="11" destOrd="0" presId="urn:microsoft.com/office/officeart/2018/2/layout/IconVerticalSolidList"/>
    <dgm:cxn modelId="{74B9F485-3023-40AA-B986-B539417B83FC}" type="presParOf" srcId="{2D8619D5-52D9-4BB5-823F-F3BA55BA18B9}" destId="{0BB6437B-EDFD-424D-9F9D-C4EE63093065}" srcOrd="12" destOrd="0" presId="urn:microsoft.com/office/officeart/2018/2/layout/IconVerticalSolidList"/>
    <dgm:cxn modelId="{C78CB7E9-6C47-4A93-8EC0-556E4DA984C5}" type="presParOf" srcId="{0BB6437B-EDFD-424D-9F9D-C4EE63093065}" destId="{197241E7-0F37-48FA-A532-126609F5E50A}" srcOrd="0" destOrd="0" presId="urn:microsoft.com/office/officeart/2018/2/layout/IconVerticalSolidList"/>
    <dgm:cxn modelId="{C41EC198-BFBF-4EB2-AE82-D3CFF3969475}" type="presParOf" srcId="{0BB6437B-EDFD-424D-9F9D-C4EE63093065}" destId="{275106C8-74C8-4E2B-AAE0-349E67956ABF}" srcOrd="1" destOrd="0" presId="urn:microsoft.com/office/officeart/2018/2/layout/IconVerticalSolidList"/>
    <dgm:cxn modelId="{C24AD4DA-C249-414A-957C-97BC3443463E}" type="presParOf" srcId="{0BB6437B-EDFD-424D-9F9D-C4EE63093065}" destId="{62B24FB0-A111-47CD-AA77-AAABC703821E}" srcOrd="2" destOrd="0" presId="urn:microsoft.com/office/officeart/2018/2/layout/IconVerticalSolidList"/>
    <dgm:cxn modelId="{0A17FE6D-EEB4-40F4-9D78-C00FD04ADDEB}" type="presParOf" srcId="{0BB6437B-EDFD-424D-9F9D-C4EE63093065}" destId="{6D82D831-E555-439C-89EC-4E5BD50550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E44C4F-AAAB-4D25-BBCE-AD683C1720FA}"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9BBD2CB2-786B-4BAF-A215-695A5D72C08E}">
      <dgm:prSet/>
      <dgm:spPr/>
      <dgm:t>
        <a:bodyPr/>
        <a:lstStyle/>
        <a:p>
          <a:r>
            <a:rPr lang="tr-TR" b="1" dirty="0"/>
            <a:t>Atık yönetimi ve azaltımı politikamız doğrultusunda;</a:t>
          </a:r>
          <a:endParaRPr lang="en-US" dirty="0"/>
        </a:p>
      </dgm:t>
    </dgm:pt>
    <dgm:pt modelId="{4883E644-6029-4014-8850-FBACEE5435F2}" type="parTrans" cxnId="{527AA579-6D92-46BF-8FE7-5C978D773A99}">
      <dgm:prSet/>
      <dgm:spPr/>
      <dgm:t>
        <a:bodyPr/>
        <a:lstStyle/>
        <a:p>
          <a:endParaRPr lang="en-US"/>
        </a:p>
      </dgm:t>
    </dgm:pt>
    <dgm:pt modelId="{5DF28028-D6B2-4757-B911-1EC0FD614FFE}" type="sibTrans" cxnId="{527AA579-6D92-46BF-8FE7-5C978D773A99}">
      <dgm:prSet phldrT="1" phldr="0"/>
      <dgm:spPr/>
      <dgm:t>
        <a:bodyPr/>
        <a:lstStyle/>
        <a:p>
          <a:endParaRPr lang="en-US"/>
        </a:p>
      </dgm:t>
    </dgm:pt>
    <dgm:pt modelId="{0FA56AE5-FF1E-479E-84BC-6E39C2D88806}">
      <dgm:prSet/>
      <dgm:spPr/>
      <dgm:t>
        <a:bodyPr/>
        <a:lstStyle/>
        <a:p>
          <a:r>
            <a:rPr lang="tr-TR"/>
            <a:t>Sıfır Atık sistemimiz ile atıklarımızı farklı kategorilere ayırıyor ve geri dönüşümü teşvik ediyoruz.</a:t>
          </a:r>
          <a:endParaRPr lang="en-US"/>
        </a:p>
      </dgm:t>
    </dgm:pt>
    <dgm:pt modelId="{85415B98-AE42-4D9B-B89B-0A362E458A22}" type="parTrans" cxnId="{98A329C8-6020-4F94-9334-B04860CA23D3}">
      <dgm:prSet/>
      <dgm:spPr/>
      <dgm:t>
        <a:bodyPr/>
        <a:lstStyle/>
        <a:p>
          <a:endParaRPr lang="en-US"/>
        </a:p>
      </dgm:t>
    </dgm:pt>
    <dgm:pt modelId="{9350A4A3-85C3-465E-966A-9976AD969732}" type="sibTrans" cxnId="{98A329C8-6020-4F94-9334-B04860CA23D3}">
      <dgm:prSet phldrT="2" phldr="0"/>
      <dgm:spPr/>
      <dgm:t>
        <a:bodyPr/>
        <a:lstStyle/>
        <a:p>
          <a:endParaRPr lang="en-US"/>
        </a:p>
      </dgm:t>
    </dgm:pt>
    <dgm:pt modelId="{85DB33FB-E5B5-40DC-8670-07A6D0AF8F09}">
      <dgm:prSet/>
      <dgm:spPr/>
      <dgm:t>
        <a:bodyPr/>
        <a:lstStyle/>
        <a:p>
          <a:r>
            <a:rPr lang="tr-TR"/>
            <a:t>Gıda atıklarımızı azaltmak adına tek porsiyonluk sunumlar yapılmakta ve gıda israfına dikkat çeken bilgilendirici afişler bulunmaktadır.</a:t>
          </a:r>
          <a:endParaRPr lang="en-US"/>
        </a:p>
      </dgm:t>
    </dgm:pt>
    <dgm:pt modelId="{DA0590E1-36AD-437B-9556-038650A1646E}" type="parTrans" cxnId="{F8819290-FE3C-4305-9B1F-B11698A87576}">
      <dgm:prSet/>
      <dgm:spPr/>
      <dgm:t>
        <a:bodyPr/>
        <a:lstStyle/>
        <a:p>
          <a:endParaRPr lang="en-US"/>
        </a:p>
      </dgm:t>
    </dgm:pt>
    <dgm:pt modelId="{139F4154-D6A2-426E-9F6B-1C22038E6197}" type="sibTrans" cxnId="{F8819290-FE3C-4305-9B1F-B11698A87576}">
      <dgm:prSet phldrT="3" phldr="0"/>
      <dgm:spPr/>
      <dgm:t>
        <a:bodyPr/>
        <a:lstStyle/>
        <a:p>
          <a:endParaRPr lang="en-US"/>
        </a:p>
      </dgm:t>
    </dgm:pt>
    <dgm:pt modelId="{13FC5A7E-F71D-46EE-AF98-277267A634EA}">
      <dgm:prSet/>
      <dgm:spPr/>
      <dgm:t>
        <a:bodyPr/>
        <a:lstStyle/>
        <a:p>
          <a:r>
            <a:rPr lang="tr-TR"/>
            <a:t>Satın alma politikamız doğrultusunda küçük ambalajlı ürünler yerine ambalaj miktarını azaltmak için muadil büyük hacimli ürünler tercih edilmektedir.</a:t>
          </a:r>
          <a:endParaRPr lang="en-US"/>
        </a:p>
      </dgm:t>
    </dgm:pt>
    <dgm:pt modelId="{82C0A596-66F1-46CE-AF47-712D368D8C6E}" type="parTrans" cxnId="{241C8844-D23D-42C9-B42B-54F7C722F15A}">
      <dgm:prSet/>
      <dgm:spPr/>
      <dgm:t>
        <a:bodyPr/>
        <a:lstStyle/>
        <a:p>
          <a:endParaRPr lang="en-US"/>
        </a:p>
      </dgm:t>
    </dgm:pt>
    <dgm:pt modelId="{F4FAAB64-55E6-41E5-92FA-7544EB1EAE94}" type="sibTrans" cxnId="{241C8844-D23D-42C9-B42B-54F7C722F15A}">
      <dgm:prSet phldrT="4" phldr="0"/>
      <dgm:spPr/>
      <dgm:t>
        <a:bodyPr/>
        <a:lstStyle/>
        <a:p>
          <a:endParaRPr lang="en-US"/>
        </a:p>
      </dgm:t>
    </dgm:pt>
    <dgm:pt modelId="{466F43AE-B6FF-49A2-A551-DA82B0A9BE41}">
      <dgm:prSet/>
      <dgm:spPr/>
      <dgm:t>
        <a:bodyPr/>
        <a:lstStyle/>
        <a:p>
          <a:r>
            <a:rPr lang="tr-TR" dirty="0"/>
            <a:t>Tesisimizdeki atıkları kaynağında ayrıştırıp Sıfır Atık Projesi’ne katkı sağlamaktayız.</a:t>
          </a:r>
          <a:endParaRPr lang="en-US" dirty="0"/>
        </a:p>
      </dgm:t>
    </dgm:pt>
    <dgm:pt modelId="{A41581E0-1AD1-4795-991D-64EAB318717F}" type="parTrans" cxnId="{1B600F2E-A004-483B-B37E-E6B341405386}">
      <dgm:prSet/>
      <dgm:spPr/>
      <dgm:t>
        <a:bodyPr/>
        <a:lstStyle/>
        <a:p>
          <a:endParaRPr lang="en-US"/>
        </a:p>
      </dgm:t>
    </dgm:pt>
    <dgm:pt modelId="{7717281D-D18A-4E6B-A5EC-54486112B2F9}" type="sibTrans" cxnId="{1B600F2E-A004-483B-B37E-E6B341405386}">
      <dgm:prSet phldrT="5" phldr="0"/>
      <dgm:spPr/>
      <dgm:t>
        <a:bodyPr/>
        <a:lstStyle/>
        <a:p>
          <a:endParaRPr lang="en-US"/>
        </a:p>
      </dgm:t>
    </dgm:pt>
    <dgm:pt modelId="{091E225E-5637-4F5B-9B01-F7EF34AB6659}">
      <dgm:prSet/>
      <dgm:spPr/>
      <dgm:t>
        <a:bodyPr/>
        <a:lstStyle/>
        <a:p>
          <a:r>
            <a:rPr lang="tr-TR"/>
            <a:t>Depozitolu ürünler kullanılarak ürün bitiminde anlaşmalı firmaya teslim edilmekte ve hedeflerimiz doğrultusunda atık miktarını azaltmaktayız.</a:t>
          </a:r>
          <a:endParaRPr lang="en-US"/>
        </a:p>
      </dgm:t>
    </dgm:pt>
    <dgm:pt modelId="{8803828F-18E3-4913-BCA8-97D8288FE187}" type="parTrans" cxnId="{7ADF060D-8930-48E2-A145-72585868FE81}">
      <dgm:prSet/>
      <dgm:spPr/>
      <dgm:t>
        <a:bodyPr/>
        <a:lstStyle/>
        <a:p>
          <a:endParaRPr lang="en-US"/>
        </a:p>
      </dgm:t>
    </dgm:pt>
    <dgm:pt modelId="{FF6B79EB-8D30-4EB1-8473-71651FA84E1B}" type="sibTrans" cxnId="{7ADF060D-8930-48E2-A145-72585868FE81}">
      <dgm:prSet phldrT="6" phldr="0"/>
      <dgm:spPr/>
      <dgm:t>
        <a:bodyPr/>
        <a:lstStyle/>
        <a:p>
          <a:endParaRPr lang="en-US"/>
        </a:p>
      </dgm:t>
    </dgm:pt>
    <dgm:pt modelId="{394191E6-DCF7-4837-AFE8-3419F170AE47}">
      <dgm:prSet/>
      <dgm:spPr/>
      <dgm:t>
        <a:bodyPr/>
        <a:lstStyle/>
        <a:p>
          <a:r>
            <a:rPr lang="tr-TR"/>
            <a:t>Tesisimizde kağıt, tek kullanımlık Amerikan servis yerine çok kullanımlık silinebilen ve yıkanabilen Amerikan servisler kullanılarak çıkan atık miktarınızı azaltmaktayız.</a:t>
          </a:r>
          <a:endParaRPr lang="en-US"/>
        </a:p>
      </dgm:t>
    </dgm:pt>
    <dgm:pt modelId="{39953438-C395-485A-81C0-807F95C09A24}" type="parTrans" cxnId="{34125414-F12B-4EC2-9053-E0F4BF240F41}">
      <dgm:prSet/>
      <dgm:spPr/>
      <dgm:t>
        <a:bodyPr/>
        <a:lstStyle/>
        <a:p>
          <a:endParaRPr lang="en-US"/>
        </a:p>
      </dgm:t>
    </dgm:pt>
    <dgm:pt modelId="{7E2CA254-BC1D-4DA6-B1A0-4A66C5BB2508}" type="sibTrans" cxnId="{34125414-F12B-4EC2-9053-E0F4BF240F41}">
      <dgm:prSet phldrT="7" phldr="0"/>
      <dgm:spPr/>
      <dgm:t>
        <a:bodyPr/>
        <a:lstStyle/>
        <a:p>
          <a:endParaRPr lang="en-US"/>
        </a:p>
      </dgm:t>
    </dgm:pt>
    <dgm:pt modelId="{27AFAA99-8A6A-492C-81EB-647DF6E46A08}">
      <dgm:prSet/>
      <dgm:spPr/>
      <dgm:t>
        <a:bodyPr/>
        <a:lstStyle/>
        <a:p>
          <a:r>
            <a:rPr lang="tr-TR"/>
            <a:t>Aylık ve kişi başı tüketilen sarf malzeme miktarını takip etmekte, atık miktarlarını kontrol altında tutmayı hedeflemekteyiz.	</a:t>
          </a:r>
          <a:endParaRPr lang="en-US"/>
        </a:p>
      </dgm:t>
    </dgm:pt>
    <dgm:pt modelId="{36A1EFE7-A26E-4D1F-97CC-13B543BEF273}" type="parTrans" cxnId="{F0A9AFDD-88C6-4E34-9BED-ED48761C0DBA}">
      <dgm:prSet/>
      <dgm:spPr/>
      <dgm:t>
        <a:bodyPr/>
        <a:lstStyle/>
        <a:p>
          <a:endParaRPr lang="en-US"/>
        </a:p>
      </dgm:t>
    </dgm:pt>
    <dgm:pt modelId="{0E7AA8CC-2FD9-418E-A6F8-4F691143D8C8}" type="sibTrans" cxnId="{F0A9AFDD-88C6-4E34-9BED-ED48761C0DBA}">
      <dgm:prSet phldrT="8" phldr="0"/>
      <dgm:spPr/>
      <dgm:t>
        <a:bodyPr/>
        <a:lstStyle/>
        <a:p>
          <a:endParaRPr lang="en-US"/>
        </a:p>
      </dgm:t>
    </dgm:pt>
    <dgm:pt modelId="{3300B2A5-1E2D-4337-A415-ABAA68C82D89}" type="pres">
      <dgm:prSet presAssocID="{BBE44C4F-AAAB-4D25-BBCE-AD683C1720FA}" presName="vert0" presStyleCnt="0">
        <dgm:presLayoutVars>
          <dgm:dir/>
          <dgm:animOne val="branch"/>
          <dgm:animLvl val="lvl"/>
        </dgm:presLayoutVars>
      </dgm:prSet>
      <dgm:spPr/>
    </dgm:pt>
    <dgm:pt modelId="{B00F7D4B-4C9B-4828-AE96-E48D3D63EA63}" type="pres">
      <dgm:prSet presAssocID="{9BBD2CB2-786B-4BAF-A215-695A5D72C08E}" presName="thickLine" presStyleLbl="alignNode1" presStyleIdx="0" presStyleCnt="8"/>
      <dgm:spPr/>
    </dgm:pt>
    <dgm:pt modelId="{315072B8-13AD-445E-AEE0-9575E59C6821}" type="pres">
      <dgm:prSet presAssocID="{9BBD2CB2-786B-4BAF-A215-695A5D72C08E}" presName="horz1" presStyleCnt="0"/>
      <dgm:spPr/>
    </dgm:pt>
    <dgm:pt modelId="{EEC557B5-327A-411E-8FD8-ABA453959184}" type="pres">
      <dgm:prSet presAssocID="{9BBD2CB2-786B-4BAF-A215-695A5D72C08E}" presName="tx1" presStyleLbl="revTx" presStyleIdx="0" presStyleCnt="8"/>
      <dgm:spPr/>
    </dgm:pt>
    <dgm:pt modelId="{52D68FB6-8BF4-4C1C-AEA0-424E25B0423C}" type="pres">
      <dgm:prSet presAssocID="{9BBD2CB2-786B-4BAF-A215-695A5D72C08E}" presName="vert1" presStyleCnt="0"/>
      <dgm:spPr/>
    </dgm:pt>
    <dgm:pt modelId="{B927BE43-7049-4D11-992B-680B8D7E8C1D}" type="pres">
      <dgm:prSet presAssocID="{0FA56AE5-FF1E-479E-84BC-6E39C2D88806}" presName="thickLine" presStyleLbl="alignNode1" presStyleIdx="1" presStyleCnt="8"/>
      <dgm:spPr/>
    </dgm:pt>
    <dgm:pt modelId="{8232B729-3BDC-4D30-946E-33B45B6968BF}" type="pres">
      <dgm:prSet presAssocID="{0FA56AE5-FF1E-479E-84BC-6E39C2D88806}" presName="horz1" presStyleCnt="0"/>
      <dgm:spPr/>
    </dgm:pt>
    <dgm:pt modelId="{C2E5308E-C1A2-4581-98FC-AD2964989DE9}" type="pres">
      <dgm:prSet presAssocID="{0FA56AE5-FF1E-479E-84BC-6E39C2D88806}" presName="tx1" presStyleLbl="revTx" presStyleIdx="1" presStyleCnt="8"/>
      <dgm:spPr/>
    </dgm:pt>
    <dgm:pt modelId="{77D836C7-AE53-47B3-97C2-E69428568074}" type="pres">
      <dgm:prSet presAssocID="{0FA56AE5-FF1E-479E-84BC-6E39C2D88806}" presName="vert1" presStyleCnt="0"/>
      <dgm:spPr/>
    </dgm:pt>
    <dgm:pt modelId="{4D8C0D4A-8707-4D86-9E35-9F11EDD87632}" type="pres">
      <dgm:prSet presAssocID="{85DB33FB-E5B5-40DC-8670-07A6D0AF8F09}" presName="thickLine" presStyleLbl="alignNode1" presStyleIdx="2" presStyleCnt="8"/>
      <dgm:spPr/>
    </dgm:pt>
    <dgm:pt modelId="{0407A44B-C379-48D7-97CE-FA63971EAF71}" type="pres">
      <dgm:prSet presAssocID="{85DB33FB-E5B5-40DC-8670-07A6D0AF8F09}" presName="horz1" presStyleCnt="0"/>
      <dgm:spPr/>
    </dgm:pt>
    <dgm:pt modelId="{B1DD0A61-FCD0-4D77-8FCB-5B5B1D01F65B}" type="pres">
      <dgm:prSet presAssocID="{85DB33FB-E5B5-40DC-8670-07A6D0AF8F09}" presName="tx1" presStyleLbl="revTx" presStyleIdx="2" presStyleCnt="8"/>
      <dgm:spPr/>
    </dgm:pt>
    <dgm:pt modelId="{384C7F4B-233A-41BC-A650-B34D6175D2F0}" type="pres">
      <dgm:prSet presAssocID="{85DB33FB-E5B5-40DC-8670-07A6D0AF8F09}" presName="vert1" presStyleCnt="0"/>
      <dgm:spPr/>
    </dgm:pt>
    <dgm:pt modelId="{335F6249-61CD-42A1-A773-B07116DEA64B}" type="pres">
      <dgm:prSet presAssocID="{13FC5A7E-F71D-46EE-AF98-277267A634EA}" presName="thickLine" presStyleLbl="alignNode1" presStyleIdx="3" presStyleCnt="8"/>
      <dgm:spPr/>
    </dgm:pt>
    <dgm:pt modelId="{33DEF844-1CA1-4ED7-B9D7-838B2A147DEC}" type="pres">
      <dgm:prSet presAssocID="{13FC5A7E-F71D-46EE-AF98-277267A634EA}" presName="horz1" presStyleCnt="0"/>
      <dgm:spPr/>
    </dgm:pt>
    <dgm:pt modelId="{C9D0ACC5-92AD-448A-B140-FCF9092F55B9}" type="pres">
      <dgm:prSet presAssocID="{13FC5A7E-F71D-46EE-AF98-277267A634EA}" presName="tx1" presStyleLbl="revTx" presStyleIdx="3" presStyleCnt="8"/>
      <dgm:spPr/>
    </dgm:pt>
    <dgm:pt modelId="{C35C62B1-718C-4AEE-B4F3-F6A242764429}" type="pres">
      <dgm:prSet presAssocID="{13FC5A7E-F71D-46EE-AF98-277267A634EA}" presName="vert1" presStyleCnt="0"/>
      <dgm:spPr/>
    </dgm:pt>
    <dgm:pt modelId="{61355FFD-F267-413C-B99B-4BE05824F246}" type="pres">
      <dgm:prSet presAssocID="{466F43AE-B6FF-49A2-A551-DA82B0A9BE41}" presName="thickLine" presStyleLbl="alignNode1" presStyleIdx="4" presStyleCnt="8"/>
      <dgm:spPr/>
    </dgm:pt>
    <dgm:pt modelId="{145309A8-1F8B-484F-BD07-D9176A758D7B}" type="pres">
      <dgm:prSet presAssocID="{466F43AE-B6FF-49A2-A551-DA82B0A9BE41}" presName="horz1" presStyleCnt="0"/>
      <dgm:spPr/>
    </dgm:pt>
    <dgm:pt modelId="{EDAE8E32-DBC9-402E-926E-D4D023CBAF3D}" type="pres">
      <dgm:prSet presAssocID="{466F43AE-B6FF-49A2-A551-DA82B0A9BE41}" presName="tx1" presStyleLbl="revTx" presStyleIdx="4" presStyleCnt="8"/>
      <dgm:spPr/>
    </dgm:pt>
    <dgm:pt modelId="{882101D3-1969-4857-A1BF-E09A592F620B}" type="pres">
      <dgm:prSet presAssocID="{466F43AE-B6FF-49A2-A551-DA82B0A9BE41}" presName="vert1" presStyleCnt="0"/>
      <dgm:spPr/>
    </dgm:pt>
    <dgm:pt modelId="{41C4600A-6F70-4455-A16E-31E0420677FF}" type="pres">
      <dgm:prSet presAssocID="{091E225E-5637-4F5B-9B01-F7EF34AB6659}" presName="thickLine" presStyleLbl="alignNode1" presStyleIdx="5" presStyleCnt="8"/>
      <dgm:spPr/>
    </dgm:pt>
    <dgm:pt modelId="{74F13607-6099-4CEF-866B-98A34558112F}" type="pres">
      <dgm:prSet presAssocID="{091E225E-5637-4F5B-9B01-F7EF34AB6659}" presName="horz1" presStyleCnt="0"/>
      <dgm:spPr/>
    </dgm:pt>
    <dgm:pt modelId="{E493F663-164E-4E75-A507-493F3B08B30F}" type="pres">
      <dgm:prSet presAssocID="{091E225E-5637-4F5B-9B01-F7EF34AB6659}" presName="tx1" presStyleLbl="revTx" presStyleIdx="5" presStyleCnt="8"/>
      <dgm:spPr/>
    </dgm:pt>
    <dgm:pt modelId="{28758EBC-5917-4047-B5EF-059FBCCF9819}" type="pres">
      <dgm:prSet presAssocID="{091E225E-5637-4F5B-9B01-F7EF34AB6659}" presName="vert1" presStyleCnt="0"/>
      <dgm:spPr/>
    </dgm:pt>
    <dgm:pt modelId="{40307C2F-56C0-4004-8A9D-7FF116FDAC25}" type="pres">
      <dgm:prSet presAssocID="{394191E6-DCF7-4837-AFE8-3419F170AE47}" presName="thickLine" presStyleLbl="alignNode1" presStyleIdx="6" presStyleCnt="8"/>
      <dgm:spPr/>
    </dgm:pt>
    <dgm:pt modelId="{F5BDA14A-96EC-4F22-BE69-1B458A159FC4}" type="pres">
      <dgm:prSet presAssocID="{394191E6-DCF7-4837-AFE8-3419F170AE47}" presName="horz1" presStyleCnt="0"/>
      <dgm:spPr/>
    </dgm:pt>
    <dgm:pt modelId="{B2B467E2-371F-4F3C-9025-7CE55FB31A15}" type="pres">
      <dgm:prSet presAssocID="{394191E6-DCF7-4837-AFE8-3419F170AE47}" presName="tx1" presStyleLbl="revTx" presStyleIdx="6" presStyleCnt="8"/>
      <dgm:spPr/>
    </dgm:pt>
    <dgm:pt modelId="{23C8F046-934C-41BC-AAB1-FA2DC6035DF3}" type="pres">
      <dgm:prSet presAssocID="{394191E6-DCF7-4837-AFE8-3419F170AE47}" presName="vert1" presStyleCnt="0"/>
      <dgm:spPr/>
    </dgm:pt>
    <dgm:pt modelId="{4263653A-1952-4A01-8168-80BFA1E542EE}" type="pres">
      <dgm:prSet presAssocID="{27AFAA99-8A6A-492C-81EB-647DF6E46A08}" presName="thickLine" presStyleLbl="alignNode1" presStyleIdx="7" presStyleCnt="8"/>
      <dgm:spPr/>
    </dgm:pt>
    <dgm:pt modelId="{B1F0D986-8716-40E4-BBC5-713B44393FAA}" type="pres">
      <dgm:prSet presAssocID="{27AFAA99-8A6A-492C-81EB-647DF6E46A08}" presName="horz1" presStyleCnt="0"/>
      <dgm:spPr/>
    </dgm:pt>
    <dgm:pt modelId="{54E17B6F-397D-429F-A83E-1767D5869F2D}" type="pres">
      <dgm:prSet presAssocID="{27AFAA99-8A6A-492C-81EB-647DF6E46A08}" presName="tx1" presStyleLbl="revTx" presStyleIdx="7" presStyleCnt="8"/>
      <dgm:spPr/>
    </dgm:pt>
    <dgm:pt modelId="{35FEBD60-BD7F-49A6-8452-2CBBED209FEB}" type="pres">
      <dgm:prSet presAssocID="{27AFAA99-8A6A-492C-81EB-647DF6E46A08}" presName="vert1" presStyleCnt="0"/>
      <dgm:spPr/>
    </dgm:pt>
  </dgm:ptLst>
  <dgm:cxnLst>
    <dgm:cxn modelId="{7ADF060D-8930-48E2-A145-72585868FE81}" srcId="{BBE44C4F-AAAB-4D25-BBCE-AD683C1720FA}" destId="{091E225E-5637-4F5B-9B01-F7EF34AB6659}" srcOrd="5" destOrd="0" parTransId="{8803828F-18E3-4913-BCA8-97D8288FE187}" sibTransId="{FF6B79EB-8D30-4EB1-8473-71651FA84E1B}"/>
    <dgm:cxn modelId="{34125414-F12B-4EC2-9053-E0F4BF240F41}" srcId="{BBE44C4F-AAAB-4D25-BBCE-AD683C1720FA}" destId="{394191E6-DCF7-4837-AFE8-3419F170AE47}" srcOrd="6" destOrd="0" parTransId="{39953438-C395-485A-81C0-807F95C09A24}" sibTransId="{7E2CA254-BC1D-4DA6-B1A0-4A66C5BB2508}"/>
    <dgm:cxn modelId="{4A74B120-807F-4CA3-8E47-24D1090937D5}" type="presOf" srcId="{27AFAA99-8A6A-492C-81EB-647DF6E46A08}" destId="{54E17B6F-397D-429F-A83E-1767D5869F2D}" srcOrd="0" destOrd="0" presId="urn:microsoft.com/office/officeart/2008/layout/LinedList"/>
    <dgm:cxn modelId="{1B600F2E-A004-483B-B37E-E6B341405386}" srcId="{BBE44C4F-AAAB-4D25-BBCE-AD683C1720FA}" destId="{466F43AE-B6FF-49A2-A551-DA82B0A9BE41}" srcOrd="4" destOrd="0" parTransId="{A41581E0-1AD1-4795-991D-64EAB318717F}" sibTransId="{7717281D-D18A-4E6B-A5EC-54486112B2F9}"/>
    <dgm:cxn modelId="{5BE52837-A357-407C-8654-FB94F6DE589A}" type="presOf" srcId="{BBE44C4F-AAAB-4D25-BBCE-AD683C1720FA}" destId="{3300B2A5-1E2D-4337-A415-ABAA68C82D89}" srcOrd="0" destOrd="0" presId="urn:microsoft.com/office/officeart/2008/layout/LinedList"/>
    <dgm:cxn modelId="{241C8844-D23D-42C9-B42B-54F7C722F15A}" srcId="{BBE44C4F-AAAB-4D25-BBCE-AD683C1720FA}" destId="{13FC5A7E-F71D-46EE-AF98-277267A634EA}" srcOrd="3" destOrd="0" parTransId="{82C0A596-66F1-46CE-AF47-712D368D8C6E}" sibTransId="{F4FAAB64-55E6-41E5-92FA-7544EB1EAE94}"/>
    <dgm:cxn modelId="{9BCD2E45-829E-4E5A-BFCD-1C90F272D2CA}" type="presOf" srcId="{85DB33FB-E5B5-40DC-8670-07A6D0AF8F09}" destId="{B1DD0A61-FCD0-4D77-8FCB-5B5B1D01F65B}" srcOrd="0" destOrd="0" presId="urn:microsoft.com/office/officeart/2008/layout/LinedList"/>
    <dgm:cxn modelId="{97C8A254-B97E-4D80-9A20-28FE0E5229B0}" type="presOf" srcId="{0FA56AE5-FF1E-479E-84BC-6E39C2D88806}" destId="{C2E5308E-C1A2-4581-98FC-AD2964989DE9}" srcOrd="0" destOrd="0" presId="urn:microsoft.com/office/officeart/2008/layout/LinedList"/>
    <dgm:cxn modelId="{6835F474-1B65-43FC-9B5E-E5AF05A82B61}" type="presOf" srcId="{13FC5A7E-F71D-46EE-AF98-277267A634EA}" destId="{C9D0ACC5-92AD-448A-B140-FCF9092F55B9}" srcOrd="0" destOrd="0" presId="urn:microsoft.com/office/officeart/2008/layout/LinedList"/>
    <dgm:cxn modelId="{527AA579-6D92-46BF-8FE7-5C978D773A99}" srcId="{BBE44C4F-AAAB-4D25-BBCE-AD683C1720FA}" destId="{9BBD2CB2-786B-4BAF-A215-695A5D72C08E}" srcOrd="0" destOrd="0" parTransId="{4883E644-6029-4014-8850-FBACEE5435F2}" sibTransId="{5DF28028-D6B2-4757-B911-1EC0FD614FFE}"/>
    <dgm:cxn modelId="{F8819290-FE3C-4305-9B1F-B11698A87576}" srcId="{BBE44C4F-AAAB-4D25-BBCE-AD683C1720FA}" destId="{85DB33FB-E5B5-40DC-8670-07A6D0AF8F09}" srcOrd="2" destOrd="0" parTransId="{DA0590E1-36AD-437B-9556-038650A1646E}" sibTransId="{139F4154-D6A2-426E-9F6B-1C22038E6197}"/>
    <dgm:cxn modelId="{5267409D-0717-4C9B-8FA3-05BC61A8AEF9}" type="presOf" srcId="{9BBD2CB2-786B-4BAF-A215-695A5D72C08E}" destId="{EEC557B5-327A-411E-8FD8-ABA453959184}" srcOrd="0" destOrd="0" presId="urn:microsoft.com/office/officeart/2008/layout/LinedList"/>
    <dgm:cxn modelId="{5B9F7CBB-D80B-4374-8034-C13DDF49B06A}" type="presOf" srcId="{466F43AE-B6FF-49A2-A551-DA82B0A9BE41}" destId="{EDAE8E32-DBC9-402E-926E-D4D023CBAF3D}" srcOrd="0" destOrd="0" presId="urn:microsoft.com/office/officeart/2008/layout/LinedList"/>
    <dgm:cxn modelId="{98A329C8-6020-4F94-9334-B04860CA23D3}" srcId="{BBE44C4F-AAAB-4D25-BBCE-AD683C1720FA}" destId="{0FA56AE5-FF1E-479E-84BC-6E39C2D88806}" srcOrd="1" destOrd="0" parTransId="{85415B98-AE42-4D9B-B89B-0A362E458A22}" sibTransId="{9350A4A3-85C3-465E-966A-9976AD969732}"/>
    <dgm:cxn modelId="{548CB0DA-BD65-403B-86B3-569FFCE07D5A}" type="presOf" srcId="{091E225E-5637-4F5B-9B01-F7EF34AB6659}" destId="{E493F663-164E-4E75-A507-493F3B08B30F}" srcOrd="0" destOrd="0" presId="urn:microsoft.com/office/officeart/2008/layout/LinedList"/>
    <dgm:cxn modelId="{F0A9AFDD-88C6-4E34-9BED-ED48761C0DBA}" srcId="{BBE44C4F-AAAB-4D25-BBCE-AD683C1720FA}" destId="{27AFAA99-8A6A-492C-81EB-647DF6E46A08}" srcOrd="7" destOrd="0" parTransId="{36A1EFE7-A26E-4D1F-97CC-13B543BEF273}" sibTransId="{0E7AA8CC-2FD9-418E-A6F8-4F691143D8C8}"/>
    <dgm:cxn modelId="{95FE79E6-FAA2-4948-A5C4-8DD19E23FDA4}" type="presOf" srcId="{394191E6-DCF7-4837-AFE8-3419F170AE47}" destId="{B2B467E2-371F-4F3C-9025-7CE55FB31A15}" srcOrd="0" destOrd="0" presId="urn:microsoft.com/office/officeart/2008/layout/LinedList"/>
    <dgm:cxn modelId="{5A39C6A2-1D28-472A-9398-97B74F18B03E}" type="presParOf" srcId="{3300B2A5-1E2D-4337-A415-ABAA68C82D89}" destId="{B00F7D4B-4C9B-4828-AE96-E48D3D63EA63}" srcOrd="0" destOrd="0" presId="urn:microsoft.com/office/officeart/2008/layout/LinedList"/>
    <dgm:cxn modelId="{0C130780-4EA7-492F-A731-D9AD691A3207}" type="presParOf" srcId="{3300B2A5-1E2D-4337-A415-ABAA68C82D89}" destId="{315072B8-13AD-445E-AEE0-9575E59C6821}" srcOrd="1" destOrd="0" presId="urn:microsoft.com/office/officeart/2008/layout/LinedList"/>
    <dgm:cxn modelId="{00E0260A-B6AF-4531-AAE7-40BC7ECBACB9}" type="presParOf" srcId="{315072B8-13AD-445E-AEE0-9575E59C6821}" destId="{EEC557B5-327A-411E-8FD8-ABA453959184}" srcOrd="0" destOrd="0" presId="urn:microsoft.com/office/officeart/2008/layout/LinedList"/>
    <dgm:cxn modelId="{C9CE6CE4-110A-4067-88FA-FACBA28C33B9}" type="presParOf" srcId="{315072B8-13AD-445E-AEE0-9575E59C6821}" destId="{52D68FB6-8BF4-4C1C-AEA0-424E25B0423C}" srcOrd="1" destOrd="0" presId="urn:microsoft.com/office/officeart/2008/layout/LinedList"/>
    <dgm:cxn modelId="{A75C581C-4BB6-4AFD-BFDA-E85C62309FF7}" type="presParOf" srcId="{3300B2A5-1E2D-4337-A415-ABAA68C82D89}" destId="{B927BE43-7049-4D11-992B-680B8D7E8C1D}" srcOrd="2" destOrd="0" presId="urn:microsoft.com/office/officeart/2008/layout/LinedList"/>
    <dgm:cxn modelId="{4595C964-D95A-4159-B4FA-6FC1967A809B}" type="presParOf" srcId="{3300B2A5-1E2D-4337-A415-ABAA68C82D89}" destId="{8232B729-3BDC-4D30-946E-33B45B6968BF}" srcOrd="3" destOrd="0" presId="urn:microsoft.com/office/officeart/2008/layout/LinedList"/>
    <dgm:cxn modelId="{F0621486-5213-411E-8E3E-C752BB257367}" type="presParOf" srcId="{8232B729-3BDC-4D30-946E-33B45B6968BF}" destId="{C2E5308E-C1A2-4581-98FC-AD2964989DE9}" srcOrd="0" destOrd="0" presId="urn:microsoft.com/office/officeart/2008/layout/LinedList"/>
    <dgm:cxn modelId="{929AE684-AEB1-4FA1-8EA4-280B4A622261}" type="presParOf" srcId="{8232B729-3BDC-4D30-946E-33B45B6968BF}" destId="{77D836C7-AE53-47B3-97C2-E69428568074}" srcOrd="1" destOrd="0" presId="urn:microsoft.com/office/officeart/2008/layout/LinedList"/>
    <dgm:cxn modelId="{9C86858F-D661-478D-A5BD-FA87E0EF174A}" type="presParOf" srcId="{3300B2A5-1E2D-4337-A415-ABAA68C82D89}" destId="{4D8C0D4A-8707-4D86-9E35-9F11EDD87632}" srcOrd="4" destOrd="0" presId="urn:microsoft.com/office/officeart/2008/layout/LinedList"/>
    <dgm:cxn modelId="{739B9A3C-3C44-4239-BCBF-629994E87C00}" type="presParOf" srcId="{3300B2A5-1E2D-4337-A415-ABAA68C82D89}" destId="{0407A44B-C379-48D7-97CE-FA63971EAF71}" srcOrd="5" destOrd="0" presId="urn:microsoft.com/office/officeart/2008/layout/LinedList"/>
    <dgm:cxn modelId="{2FA450E1-7E3A-456F-BC8F-80A745DBCD22}" type="presParOf" srcId="{0407A44B-C379-48D7-97CE-FA63971EAF71}" destId="{B1DD0A61-FCD0-4D77-8FCB-5B5B1D01F65B}" srcOrd="0" destOrd="0" presId="urn:microsoft.com/office/officeart/2008/layout/LinedList"/>
    <dgm:cxn modelId="{BBAD0C23-2564-4966-B4AD-145F7BC995A1}" type="presParOf" srcId="{0407A44B-C379-48D7-97CE-FA63971EAF71}" destId="{384C7F4B-233A-41BC-A650-B34D6175D2F0}" srcOrd="1" destOrd="0" presId="urn:microsoft.com/office/officeart/2008/layout/LinedList"/>
    <dgm:cxn modelId="{CB4E41C5-6405-41E1-88FD-F9B5A56EBB35}" type="presParOf" srcId="{3300B2A5-1E2D-4337-A415-ABAA68C82D89}" destId="{335F6249-61CD-42A1-A773-B07116DEA64B}" srcOrd="6" destOrd="0" presId="urn:microsoft.com/office/officeart/2008/layout/LinedList"/>
    <dgm:cxn modelId="{848E5E8B-B9FB-4F93-892A-D54770A2DF48}" type="presParOf" srcId="{3300B2A5-1E2D-4337-A415-ABAA68C82D89}" destId="{33DEF844-1CA1-4ED7-B9D7-838B2A147DEC}" srcOrd="7" destOrd="0" presId="urn:microsoft.com/office/officeart/2008/layout/LinedList"/>
    <dgm:cxn modelId="{5F1EE71A-701F-42DA-8E16-F777C299C0E1}" type="presParOf" srcId="{33DEF844-1CA1-4ED7-B9D7-838B2A147DEC}" destId="{C9D0ACC5-92AD-448A-B140-FCF9092F55B9}" srcOrd="0" destOrd="0" presId="urn:microsoft.com/office/officeart/2008/layout/LinedList"/>
    <dgm:cxn modelId="{22B0921E-5513-4520-BE29-4688467367D3}" type="presParOf" srcId="{33DEF844-1CA1-4ED7-B9D7-838B2A147DEC}" destId="{C35C62B1-718C-4AEE-B4F3-F6A242764429}" srcOrd="1" destOrd="0" presId="urn:microsoft.com/office/officeart/2008/layout/LinedList"/>
    <dgm:cxn modelId="{D5716104-79C5-4177-B850-9C44C0A8153F}" type="presParOf" srcId="{3300B2A5-1E2D-4337-A415-ABAA68C82D89}" destId="{61355FFD-F267-413C-B99B-4BE05824F246}" srcOrd="8" destOrd="0" presId="urn:microsoft.com/office/officeart/2008/layout/LinedList"/>
    <dgm:cxn modelId="{18BE4803-D6CC-48A9-BB96-F10D08CF05A1}" type="presParOf" srcId="{3300B2A5-1E2D-4337-A415-ABAA68C82D89}" destId="{145309A8-1F8B-484F-BD07-D9176A758D7B}" srcOrd="9" destOrd="0" presId="urn:microsoft.com/office/officeart/2008/layout/LinedList"/>
    <dgm:cxn modelId="{28CC83CE-6102-495F-B620-78ACBD7063F7}" type="presParOf" srcId="{145309A8-1F8B-484F-BD07-D9176A758D7B}" destId="{EDAE8E32-DBC9-402E-926E-D4D023CBAF3D}" srcOrd="0" destOrd="0" presId="urn:microsoft.com/office/officeart/2008/layout/LinedList"/>
    <dgm:cxn modelId="{D212F08C-B282-49F4-8A3D-A8B52FE8F209}" type="presParOf" srcId="{145309A8-1F8B-484F-BD07-D9176A758D7B}" destId="{882101D3-1969-4857-A1BF-E09A592F620B}" srcOrd="1" destOrd="0" presId="urn:microsoft.com/office/officeart/2008/layout/LinedList"/>
    <dgm:cxn modelId="{77FF7568-8EEE-4BCB-854F-CA215CB7BE4B}" type="presParOf" srcId="{3300B2A5-1E2D-4337-A415-ABAA68C82D89}" destId="{41C4600A-6F70-4455-A16E-31E0420677FF}" srcOrd="10" destOrd="0" presId="urn:microsoft.com/office/officeart/2008/layout/LinedList"/>
    <dgm:cxn modelId="{CA237E40-5A52-4EAF-8AA7-436EE857B032}" type="presParOf" srcId="{3300B2A5-1E2D-4337-A415-ABAA68C82D89}" destId="{74F13607-6099-4CEF-866B-98A34558112F}" srcOrd="11" destOrd="0" presId="urn:microsoft.com/office/officeart/2008/layout/LinedList"/>
    <dgm:cxn modelId="{1728B08E-B421-4821-9CA8-0D980C956F0D}" type="presParOf" srcId="{74F13607-6099-4CEF-866B-98A34558112F}" destId="{E493F663-164E-4E75-A507-493F3B08B30F}" srcOrd="0" destOrd="0" presId="urn:microsoft.com/office/officeart/2008/layout/LinedList"/>
    <dgm:cxn modelId="{2B70ED8C-CA56-4849-8101-AE2DC98CDD25}" type="presParOf" srcId="{74F13607-6099-4CEF-866B-98A34558112F}" destId="{28758EBC-5917-4047-B5EF-059FBCCF9819}" srcOrd="1" destOrd="0" presId="urn:microsoft.com/office/officeart/2008/layout/LinedList"/>
    <dgm:cxn modelId="{E5FD1CF7-840A-4B56-B7CC-986D1C34B50F}" type="presParOf" srcId="{3300B2A5-1E2D-4337-A415-ABAA68C82D89}" destId="{40307C2F-56C0-4004-8A9D-7FF116FDAC25}" srcOrd="12" destOrd="0" presId="urn:microsoft.com/office/officeart/2008/layout/LinedList"/>
    <dgm:cxn modelId="{8B6E3002-EE61-4BBD-8B73-38285C45DD70}" type="presParOf" srcId="{3300B2A5-1E2D-4337-A415-ABAA68C82D89}" destId="{F5BDA14A-96EC-4F22-BE69-1B458A159FC4}" srcOrd="13" destOrd="0" presId="urn:microsoft.com/office/officeart/2008/layout/LinedList"/>
    <dgm:cxn modelId="{EFBCB3AE-C211-4DFA-8692-2A1296D15807}" type="presParOf" srcId="{F5BDA14A-96EC-4F22-BE69-1B458A159FC4}" destId="{B2B467E2-371F-4F3C-9025-7CE55FB31A15}" srcOrd="0" destOrd="0" presId="urn:microsoft.com/office/officeart/2008/layout/LinedList"/>
    <dgm:cxn modelId="{7C40B3C0-465F-4F70-87F5-C1481333D720}" type="presParOf" srcId="{F5BDA14A-96EC-4F22-BE69-1B458A159FC4}" destId="{23C8F046-934C-41BC-AAB1-FA2DC6035DF3}" srcOrd="1" destOrd="0" presId="urn:microsoft.com/office/officeart/2008/layout/LinedList"/>
    <dgm:cxn modelId="{EC9AEEEE-326B-449D-9C26-B4D02D11D1BC}" type="presParOf" srcId="{3300B2A5-1E2D-4337-A415-ABAA68C82D89}" destId="{4263653A-1952-4A01-8168-80BFA1E542EE}" srcOrd="14" destOrd="0" presId="urn:microsoft.com/office/officeart/2008/layout/LinedList"/>
    <dgm:cxn modelId="{36F67FDF-E5FF-4809-A921-068B4FB4F20B}" type="presParOf" srcId="{3300B2A5-1E2D-4337-A415-ABAA68C82D89}" destId="{B1F0D986-8716-40E4-BBC5-713B44393FAA}" srcOrd="15" destOrd="0" presId="urn:microsoft.com/office/officeart/2008/layout/LinedList"/>
    <dgm:cxn modelId="{DFE86A8D-E010-4D79-988D-639A8B4BDA5A}" type="presParOf" srcId="{B1F0D986-8716-40E4-BBC5-713B44393FAA}" destId="{54E17B6F-397D-429F-A83E-1767D5869F2D}" srcOrd="0" destOrd="0" presId="urn:microsoft.com/office/officeart/2008/layout/LinedList"/>
    <dgm:cxn modelId="{A17FC3CF-6CF4-4C6B-A6C1-B4154D1D0805}" type="presParOf" srcId="{B1F0D986-8716-40E4-BBC5-713B44393FAA}" destId="{35FEBD60-BD7F-49A6-8452-2CBBED209F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313A8-51D6-4B9A-B6D4-4F6D55536CCB}">
      <dsp:nvSpPr>
        <dsp:cNvPr id="0" name=""/>
        <dsp:cNvSpPr/>
      </dsp:nvSpPr>
      <dsp:spPr>
        <a:xfrm>
          <a:off x="0" y="0"/>
          <a:ext cx="5105233" cy="9908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tr-TR" sz="1400" b="1" kern="1200"/>
            <a:t>Verimli Enerji Satın Alımı</a:t>
          </a:r>
          <a:endParaRPr lang="en-US" sz="1400" kern="1200"/>
        </a:p>
      </dsp:txBody>
      <dsp:txXfrm>
        <a:off x="29021" y="29021"/>
        <a:ext cx="3920107" cy="932801"/>
      </dsp:txXfrm>
    </dsp:sp>
    <dsp:sp modelId="{D0F486B2-063C-4A52-90F9-479F55EB882F}">
      <dsp:nvSpPr>
        <dsp:cNvPr id="0" name=""/>
        <dsp:cNvSpPr/>
      </dsp:nvSpPr>
      <dsp:spPr>
        <a:xfrm>
          <a:off x="381235" y="1128461"/>
          <a:ext cx="5105233" cy="9908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tr-TR" sz="1400" kern="1200"/>
            <a:t>Kuruluşumuz enerji tüketimini en aza indirmek için satın alma kriterlerini belirlemiştir. Bu bağlam da;</a:t>
          </a:r>
          <a:endParaRPr lang="en-US" sz="1400" kern="1200"/>
        </a:p>
      </dsp:txBody>
      <dsp:txXfrm>
        <a:off x="410256" y="1157482"/>
        <a:ext cx="4021908" cy="932801"/>
      </dsp:txXfrm>
    </dsp:sp>
    <dsp:sp modelId="{5DA3B202-1A65-4F40-9680-DF9BDF27DD95}">
      <dsp:nvSpPr>
        <dsp:cNvPr id="0" name=""/>
        <dsp:cNvSpPr/>
      </dsp:nvSpPr>
      <dsp:spPr>
        <a:xfrm>
          <a:off x="762470" y="2256922"/>
          <a:ext cx="5105233" cy="9908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tr-TR" sz="1400" kern="1200"/>
            <a:t>Yapılacak satın almalarda ürünün/ekipmanın/sistemin/hizmetin ilk satın alma maliyeti yerine yaşam döngüsü maliyeti göz önünde bulundurulmaktadır.</a:t>
          </a:r>
          <a:endParaRPr lang="en-US" sz="1400" kern="1200"/>
        </a:p>
      </dsp:txBody>
      <dsp:txXfrm>
        <a:off x="791491" y="2285943"/>
        <a:ext cx="4021908" cy="932801"/>
      </dsp:txXfrm>
    </dsp:sp>
    <dsp:sp modelId="{49EED289-FB85-49C1-A974-5D544C89926F}">
      <dsp:nvSpPr>
        <dsp:cNvPr id="0" name=""/>
        <dsp:cNvSpPr/>
      </dsp:nvSpPr>
      <dsp:spPr>
        <a:xfrm>
          <a:off x="1143705" y="3385383"/>
          <a:ext cx="5105233" cy="9908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tr-TR" sz="1400" kern="1200"/>
            <a:t>Yapılacak satın almalarda ürünün/ekipmanın enerji verimlilik sınıfı standart olarak tedarikçi firma tarafından teklif içeriğine eklenmektedir.</a:t>
          </a:r>
          <a:endParaRPr lang="en-US" sz="1400" kern="1200"/>
        </a:p>
      </dsp:txBody>
      <dsp:txXfrm>
        <a:off x="1172726" y="3414404"/>
        <a:ext cx="4021908" cy="932801"/>
      </dsp:txXfrm>
    </dsp:sp>
    <dsp:sp modelId="{C0A499A0-C929-439F-B11E-C57CF490B0A3}">
      <dsp:nvSpPr>
        <dsp:cNvPr id="0" name=""/>
        <dsp:cNvSpPr/>
      </dsp:nvSpPr>
      <dsp:spPr>
        <a:xfrm>
          <a:off x="1524940" y="4513844"/>
          <a:ext cx="5105233" cy="9908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tr-TR" sz="1400" kern="1200"/>
            <a:t>Yapılacak satın almalarda varsa enerji verimliliği sağlayacak ürün, hizmet….vb. opsiyonlar tedarikçi tarafından teklif içeriğinde belirtilmektedir.</a:t>
          </a:r>
          <a:endParaRPr lang="en-US" sz="1400" kern="1200"/>
        </a:p>
      </dsp:txBody>
      <dsp:txXfrm>
        <a:off x="1553961" y="4542865"/>
        <a:ext cx="4021908" cy="932801"/>
      </dsp:txXfrm>
    </dsp:sp>
    <dsp:sp modelId="{5419116F-452E-4C68-8031-FDB08587E3B8}">
      <dsp:nvSpPr>
        <dsp:cNvPr id="0" name=""/>
        <dsp:cNvSpPr/>
      </dsp:nvSpPr>
      <dsp:spPr>
        <a:xfrm>
          <a:off x="4461185" y="723866"/>
          <a:ext cx="644048" cy="64404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606096" y="723866"/>
        <a:ext cx="354226" cy="484646"/>
      </dsp:txXfrm>
    </dsp:sp>
    <dsp:sp modelId="{7584E6BA-E93D-4267-915C-82389787A3C8}">
      <dsp:nvSpPr>
        <dsp:cNvPr id="0" name=""/>
        <dsp:cNvSpPr/>
      </dsp:nvSpPr>
      <dsp:spPr>
        <a:xfrm>
          <a:off x="4842420" y="1852327"/>
          <a:ext cx="644048" cy="64404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987331" y="1852327"/>
        <a:ext cx="354226" cy="484646"/>
      </dsp:txXfrm>
    </dsp:sp>
    <dsp:sp modelId="{0BA3E85E-E8D1-4279-9ACA-0B59122DADE8}">
      <dsp:nvSpPr>
        <dsp:cNvPr id="0" name=""/>
        <dsp:cNvSpPr/>
      </dsp:nvSpPr>
      <dsp:spPr>
        <a:xfrm>
          <a:off x="5223655" y="2964274"/>
          <a:ext cx="644048" cy="64404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368566" y="2964274"/>
        <a:ext cx="354226" cy="484646"/>
      </dsp:txXfrm>
    </dsp:sp>
    <dsp:sp modelId="{F087F4AB-C864-4AD5-972E-3AF2A4A6DF49}">
      <dsp:nvSpPr>
        <dsp:cNvPr id="0" name=""/>
        <dsp:cNvSpPr/>
      </dsp:nvSpPr>
      <dsp:spPr>
        <a:xfrm>
          <a:off x="5604890" y="4103744"/>
          <a:ext cx="644048" cy="64404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749801" y="4103744"/>
        <a:ext cx="354226" cy="484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EDD17-CC10-4087-ACAD-9BC1886AE847}">
      <dsp:nvSpPr>
        <dsp:cNvPr id="0" name=""/>
        <dsp:cNvSpPr/>
      </dsp:nvSpPr>
      <dsp:spPr>
        <a:xfrm>
          <a:off x="0" y="3175"/>
          <a:ext cx="6900512" cy="50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F759B-88D2-47D5-9918-0C35E949ED95}">
      <dsp:nvSpPr>
        <dsp:cNvPr id="0" name=""/>
        <dsp:cNvSpPr/>
      </dsp:nvSpPr>
      <dsp:spPr>
        <a:xfrm>
          <a:off x="153596" y="117421"/>
          <a:ext cx="279539" cy="279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2ABCDF-1745-45A1-8A2E-579146DE793D}">
      <dsp:nvSpPr>
        <dsp:cNvPr id="0" name=""/>
        <dsp:cNvSpPr/>
      </dsp:nvSpPr>
      <dsp:spPr>
        <a:xfrm>
          <a:off x="586732" y="3175"/>
          <a:ext cx="6234859" cy="65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51" tIns="68851" rIns="68851" bIns="68851" numCol="1" spcCol="1270" anchor="ctr" anchorCtr="0">
          <a:noAutofit/>
        </a:bodyPr>
        <a:lstStyle/>
        <a:p>
          <a:pPr marL="0" lvl="0" indent="0" algn="l" defTabSz="622300">
            <a:lnSpc>
              <a:spcPct val="100000"/>
            </a:lnSpc>
            <a:spcBef>
              <a:spcPct val="0"/>
            </a:spcBef>
            <a:spcAft>
              <a:spcPct val="35000"/>
            </a:spcAft>
            <a:buNone/>
          </a:pPr>
          <a:r>
            <a:rPr lang="tr-TR" sz="1400" b="1" i="0" kern="1200" baseline="0"/>
            <a:t>Hedefler/Amaçlar/Planlar</a:t>
          </a:r>
          <a:endParaRPr lang="en-US" sz="1400" kern="1200"/>
        </a:p>
      </dsp:txBody>
      <dsp:txXfrm>
        <a:off x="586732" y="3175"/>
        <a:ext cx="6234859" cy="650563"/>
      </dsp:txXfrm>
    </dsp:sp>
    <dsp:sp modelId="{09DDFCE0-981A-46A4-A2E0-DECBF4870C2C}">
      <dsp:nvSpPr>
        <dsp:cNvPr id="0" name=""/>
        <dsp:cNvSpPr/>
      </dsp:nvSpPr>
      <dsp:spPr>
        <a:xfrm>
          <a:off x="0" y="816380"/>
          <a:ext cx="6900512" cy="50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E260A-B8FC-4397-A46D-52B07A014B79}">
      <dsp:nvSpPr>
        <dsp:cNvPr id="0" name=""/>
        <dsp:cNvSpPr/>
      </dsp:nvSpPr>
      <dsp:spPr>
        <a:xfrm>
          <a:off x="153596" y="930625"/>
          <a:ext cx="279539" cy="2792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8A626-41A6-49CD-AF74-6B83A2AA18C2}">
      <dsp:nvSpPr>
        <dsp:cNvPr id="0" name=""/>
        <dsp:cNvSpPr/>
      </dsp:nvSpPr>
      <dsp:spPr>
        <a:xfrm>
          <a:off x="586732" y="816380"/>
          <a:ext cx="6234859" cy="65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51" tIns="68851" rIns="68851" bIns="68851" numCol="1" spcCol="1270" anchor="ctr" anchorCtr="0">
          <a:noAutofit/>
        </a:bodyPr>
        <a:lstStyle/>
        <a:p>
          <a:pPr marL="0" lvl="0" indent="0" algn="l" defTabSz="622300">
            <a:lnSpc>
              <a:spcPct val="100000"/>
            </a:lnSpc>
            <a:spcBef>
              <a:spcPct val="0"/>
            </a:spcBef>
            <a:spcAft>
              <a:spcPct val="35000"/>
            </a:spcAft>
            <a:buNone/>
          </a:pPr>
          <a:r>
            <a:rPr lang="tr-TR" sz="1400" b="1" kern="1200"/>
            <a:t>Karbon ayak izimizi azaltma hedefimiz doğrultusunda;</a:t>
          </a:r>
          <a:endParaRPr lang="en-US" sz="1400" kern="1200"/>
        </a:p>
      </dsp:txBody>
      <dsp:txXfrm>
        <a:off x="586732" y="816380"/>
        <a:ext cx="6234859" cy="650563"/>
      </dsp:txXfrm>
    </dsp:sp>
    <dsp:sp modelId="{F35743E9-592B-4720-8DB7-4DB2229725B5}">
      <dsp:nvSpPr>
        <dsp:cNvPr id="0" name=""/>
        <dsp:cNvSpPr/>
      </dsp:nvSpPr>
      <dsp:spPr>
        <a:xfrm>
          <a:off x="0" y="1629584"/>
          <a:ext cx="6900512" cy="50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FC8C2-2208-4B07-8D61-76DFC16CFF88}">
      <dsp:nvSpPr>
        <dsp:cNvPr id="0" name=""/>
        <dsp:cNvSpPr/>
      </dsp:nvSpPr>
      <dsp:spPr>
        <a:xfrm>
          <a:off x="153596" y="1743829"/>
          <a:ext cx="279539" cy="2792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5695E7-B0A2-4047-948E-96D3011A3146}">
      <dsp:nvSpPr>
        <dsp:cNvPr id="0" name=""/>
        <dsp:cNvSpPr/>
      </dsp:nvSpPr>
      <dsp:spPr>
        <a:xfrm>
          <a:off x="586732" y="1629584"/>
          <a:ext cx="6234859" cy="65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51" tIns="68851" rIns="68851" bIns="68851" numCol="1" spcCol="1270" anchor="ctr" anchorCtr="0">
          <a:noAutofit/>
        </a:bodyPr>
        <a:lstStyle/>
        <a:p>
          <a:pPr marL="0" lvl="0" indent="0" algn="l" defTabSz="622300">
            <a:lnSpc>
              <a:spcPct val="100000"/>
            </a:lnSpc>
            <a:spcBef>
              <a:spcPct val="0"/>
            </a:spcBef>
            <a:spcAft>
              <a:spcPct val="35000"/>
            </a:spcAft>
            <a:buNone/>
          </a:pPr>
          <a:r>
            <a:rPr lang="tr-TR" sz="1400" kern="1200"/>
            <a:t>Egzoz salınımını önlemek amacıyla tedarik edilen ürünlerin mümkün olduğunca yakın mesafelerden temin edilmesi sağlanmaktadır.</a:t>
          </a:r>
          <a:endParaRPr lang="en-US" sz="1400" kern="1200"/>
        </a:p>
      </dsp:txBody>
      <dsp:txXfrm>
        <a:off x="586732" y="1629584"/>
        <a:ext cx="6234859" cy="650563"/>
      </dsp:txXfrm>
    </dsp:sp>
    <dsp:sp modelId="{C6D2B2AD-E7BA-4777-9C4E-0CAED13BF4A5}">
      <dsp:nvSpPr>
        <dsp:cNvPr id="0" name=""/>
        <dsp:cNvSpPr/>
      </dsp:nvSpPr>
      <dsp:spPr>
        <a:xfrm>
          <a:off x="0" y="2442788"/>
          <a:ext cx="6900512" cy="50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A2D05-9B86-450C-A863-DD2C480C55BA}">
      <dsp:nvSpPr>
        <dsp:cNvPr id="0" name=""/>
        <dsp:cNvSpPr/>
      </dsp:nvSpPr>
      <dsp:spPr>
        <a:xfrm>
          <a:off x="153596" y="2557034"/>
          <a:ext cx="279539" cy="2792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059F19-741D-4328-98BA-0093CF3FD900}">
      <dsp:nvSpPr>
        <dsp:cNvPr id="0" name=""/>
        <dsp:cNvSpPr/>
      </dsp:nvSpPr>
      <dsp:spPr>
        <a:xfrm>
          <a:off x="586732" y="2442788"/>
          <a:ext cx="6234859" cy="65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51" tIns="68851" rIns="68851" bIns="68851" numCol="1" spcCol="1270" anchor="ctr" anchorCtr="0">
          <a:noAutofit/>
        </a:bodyPr>
        <a:lstStyle/>
        <a:p>
          <a:pPr marL="0" lvl="0" indent="0" algn="l" defTabSz="622300">
            <a:lnSpc>
              <a:spcPct val="100000"/>
            </a:lnSpc>
            <a:spcBef>
              <a:spcPct val="0"/>
            </a:spcBef>
            <a:spcAft>
              <a:spcPct val="35000"/>
            </a:spcAft>
            <a:buNone/>
          </a:pPr>
          <a:r>
            <a:rPr lang="tr-TR" sz="1400" kern="1200"/>
            <a:t>Satın alma prosedürümüzün gereği ürün/cihaz tercihlerimizi çevreye duyarlı, verimli, enerji tüketimi konusunda tasarruflu ürünleri tercih ediyoruz.</a:t>
          </a:r>
          <a:endParaRPr lang="en-US" sz="1400" kern="1200"/>
        </a:p>
      </dsp:txBody>
      <dsp:txXfrm>
        <a:off x="586732" y="2442788"/>
        <a:ext cx="6234859" cy="650563"/>
      </dsp:txXfrm>
    </dsp:sp>
    <dsp:sp modelId="{14579CFA-C88A-472B-8A8C-03C2279A8ED8}">
      <dsp:nvSpPr>
        <dsp:cNvPr id="0" name=""/>
        <dsp:cNvSpPr/>
      </dsp:nvSpPr>
      <dsp:spPr>
        <a:xfrm>
          <a:off x="0" y="3255993"/>
          <a:ext cx="6900512" cy="50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2B8FD-3753-4B05-80EF-1115046E5D45}">
      <dsp:nvSpPr>
        <dsp:cNvPr id="0" name=""/>
        <dsp:cNvSpPr/>
      </dsp:nvSpPr>
      <dsp:spPr>
        <a:xfrm>
          <a:off x="153596" y="3370238"/>
          <a:ext cx="279539" cy="2792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ACA5A-B1DF-4081-A110-72D680DFB6E3}">
      <dsp:nvSpPr>
        <dsp:cNvPr id="0" name=""/>
        <dsp:cNvSpPr/>
      </dsp:nvSpPr>
      <dsp:spPr>
        <a:xfrm>
          <a:off x="586732" y="3255993"/>
          <a:ext cx="6234859" cy="65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51" tIns="68851" rIns="68851" bIns="68851" numCol="1" spcCol="1270" anchor="ctr" anchorCtr="0">
          <a:noAutofit/>
        </a:bodyPr>
        <a:lstStyle/>
        <a:p>
          <a:pPr marL="0" lvl="0" indent="0" algn="l" defTabSz="622300">
            <a:lnSpc>
              <a:spcPct val="100000"/>
            </a:lnSpc>
            <a:spcBef>
              <a:spcPct val="0"/>
            </a:spcBef>
            <a:spcAft>
              <a:spcPct val="35000"/>
            </a:spcAft>
            <a:buNone/>
          </a:pPr>
          <a:r>
            <a:rPr lang="tr-TR" sz="1400" kern="1200"/>
            <a:t>İşletmemiz de aydınlatmaların tasarruflu ve sensörlü olmasını sağlıyoruz. </a:t>
          </a:r>
          <a:endParaRPr lang="en-US" sz="1400" kern="1200"/>
        </a:p>
      </dsp:txBody>
      <dsp:txXfrm>
        <a:off x="586732" y="3255993"/>
        <a:ext cx="6234859" cy="650563"/>
      </dsp:txXfrm>
    </dsp:sp>
    <dsp:sp modelId="{D3B306C3-08B7-4477-B9A1-51CF378E64BA}">
      <dsp:nvSpPr>
        <dsp:cNvPr id="0" name=""/>
        <dsp:cNvSpPr/>
      </dsp:nvSpPr>
      <dsp:spPr>
        <a:xfrm>
          <a:off x="0" y="4069197"/>
          <a:ext cx="6900512" cy="50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796FC-136E-4B12-B44A-86F4E3672384}">
      <dsp:nvSpPr>
        <dsp:cNvPr id="0" name=""/>
        <dsp:cNvSpPr/>
      </dsp:nvSpPr>
      <dsp:spPr>
        <a:xfrm>
          <a:off x="153596" y="4183442"/>
          <a:ext cx="279539" cy="2792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359C4B-9B1B-45D6-A180-99B9DD138832}">
      <dsp:nvSpPr>
        <dsp:cNvPr id="0" name=""/>
        <dsp:cNvSpPr/>
      </dsp:nvSpPr>
      <dsp:spPr>
        <a:xfrm>
          <a:off x="586732" y="4069197"/>
          <a:ext cx="6234859" cy="65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51" tIns="68851" rIns="68851" bIns="68851" numCol="1" spcCol="1270" anchor="ctr" anchorCtr="0">
          <a:noAutofit/>
        </a:bodyPr>
        <a:lstStyle/>
        <a:p>
          <a:pPr marL="0" lvl="0" indent="0" algn="l" defTabSz="622300">
            <a:lnSpc>
              <a:spcPct val="100000"/>
            </a:lnSpc>
            <a:spcBef>
              <a:spcPct val="0"/>
            </a:spcBef>
            <a:spcAft>
              <a:spcPct val="35000"/>
            </a:spcAft>
            <a:buNone/>
          </a:pPr>
          <a:r>
            <a:rPr lang="tr-TR" sz="1400" kern="1200"/>
            <a:t>Sürekli teknik bakımlarla soğutma gazlarının atmosfere yayılmasını engelliyoruz.</a:t>
          </a:r>
          <a:endParaRPr lang="en-US" sz="1400" kern="1200"/>
        </a:p>
      </dsp:txBody>
      <dsp:txXfrm>
        <a:off x="586732" y="4069197"/>
        <a:ext cx="6234859" cy="650563"/>
      </dsp:txXfrm>
    </dsp:sp>
    <dsp:sp modelId="{197241E7-0F37-48FA-A532-126609F5E50A}">
      <dsp:nvSpPr>
        <dsp:cNvPr id="0" name=""/>
        <dsp:cNvSpPr/>
      </dsp:nvSpPr>
      <dsp:spPr>
        <a:xfrm>
          <a:off x="0" y="4882401"/>
          <a:ext cx="6900512" cy="50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106C8-74C8-4E2B-AAE0-349E67956ABF}">
      <dsp:nvSpPr>
        <dsp:cNvPr id="0" name=""/>
        <dsp:cNvSpPr/>
      </dsp:nvSpPr>
      <dsp:spPr>
        <a:xfrm>
          <a:off x="153746" y="4996647"/>
          <a:ext cx="279539" cy="27926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82D831-E555-439C-89EC-4E5BD5055037}">
      <dsp:nvSpPr>
        <dsp:cNvPr id="0" name=""/>
        <dsp:cNvSpPr/>
      </dsp:nvSpPr>
      <dsp:spPr>
        <a:xfrm>
          <a:off x="587032" y="4882401"/>
          <a:ext cx="6148376" cy="65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51" tIns="68851" rIns="68851" bIns="68851" numCol="1" spcCol="1270" anchor="ctr" anchorCtr="0">
          <a:noAutofit/>
        </a:bodyPr>
        <a:lstStyle/>
        <a:p>
          <a:pPr marL="0" lvl="0" indent="0" algn="l" defTabSz="622300">
            <a:lnSpc>
              <a:spcPct val="100000"/>
            </a:lnSpc>
            <a:spcBef>
              <a:spcPct val="0"/>
            </a:spcBef>
            <a:spcAft>
              <a:spcPct val="35000"/>
            </a:spcAft>
            <a:buNone/>
          </a:pPr>
          <a:r>
            <a:rPr lang="tr-TR" sz="1400" kern="1200"/>
            <a:t>Çevre koruma hedeflerimiz doğrultusunda, personellerimize atıkların ayrıştırılması , su tüketimi ,çevre ve doğa bilinci vb eğitimlerin verilmesini sağlıyoruz.</a:t>
          </a:r>
          <a:endParaRPr lang="en-US" sz="1400" kern="1200"/>
        </a:p>
      </dsp:txBody>
      <dsp:txXfrm>
        <a:off x="587032" y="4882401"/>
        <a:ext cx="6148376" cy="650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F7D4B-4C9B-4828-AE96-E48D3D63EA63}">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EC557B5-327A-411E-8FD8-ABA453959184}">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b="1" kern="1200" dirty="0"/>
            <a:t>Atık yönetimi ve azaltımı politikamız doğrultusunda;</a:t>
          </a:r>
          <a:endParaRPr lang="en-US" sz="1500" kern="1200" dirty="0"/>
        </a:p>
      </dsp:txBody>
      <dsp:txXfrm>
        <a:off x="0" y="0"/>
        <a:ext cx="10515600" cy="543917"/>
      </dsp:txXfrm>
    </dsp:sp>
    <dsp:sp modelId="{B927BE43-7049-4D11-992B-680B8D7E8C1D}">
      <dsp:nvSpPr>
        <dsp:cNvPr id="0" name=""/>
        <dsp:cNvSpPr/>
      </dsp:nvSpPr>
      <dsp:spPr>
        <a:xfrm>
          <a:off x="0" y="543917"/>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E5308E-C1A2-4581-98FC-AD2964989DE9}">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kern="1200"/>
            <a:t>Sıfır Atık sistemimiz ile atıklarımızı farklı kategorilere ayırıyor ve geri dönüşümü teşvik ediyoruz.</a:t>
          </a:r>
          <a:endParaRPr lang="en-US" sz="1500" kern="1200"/>
        </a:p>
      </dsp:txBody>
      <dsp:txXfrm>
        <a:off x="0" y="543917"/>
        <a:ext cx="10515600" cy="543917"/>
      </dsp:txXfrm>
    </dsp:sp>
    <dsp:sp modelId="{4D8C0D4A-8707-4D86-9E35-9F11EDD87632}">
      <dsp:nvSpPr>
        <dsp:cNvPr id="0" name=""/>
        <dsp:cNvSpPr/>
      </dsp:nvSpPr>
      <dsp:spPr>
        <a:xfrm>
          <a:off x="0" y="1087834"/>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1DD0A61-FCD0-4D77-8FCB-5B5B1D01F65B}">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kern="1200"/>
            <a:t>Gıda atıklarımızı azaltmak adına tek porsiyonluk sunumlar yapılmakta ve gıda israfına dikkat çeken bilgilendirici afişler bulunmaktadır.</a:t>
          </a:r>
          <a:endParaRPr lang="en-US" sz="1500" kern="1200"/>
        </a:p>
      </dsp:txBody>
      <dsp:txXfrm>
        <a:off x="0" y="1087834"/>
        <a:ext cx="10515600" cy="543917"/>
      </dsp:txXfrm>
    </dsp:sp>
    <dsp:sp modelId="{335F6249-61CD-42A1-A773-B07116DEA64B}">
      <dsp:nvSpPr>
        <dsp:cNvPr id="0" name=""/>
        <dsp:cNvSpPr/>
      </dsp:nvSpPr>
      <dsp:spPr>
        <a:xfrm>
          <a:off x="0" y="1631751"/>
          <a:ext cx="105156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9D0ACC5-92AD-448A-B140-FCF9092F55B9}">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kern="1200"/>
            <a:t>Satın alma politikamız doğrultusunda küçük ambalajlı ürünler yerine ambalaj miktarını azaltmak için muadil büyük hacimli ürünler tercih edilmektedir.</a:t>
          </a:r>
          <a:endParaRPr lang="en-US" sz="1500" kern="1200"/>
        </a:p>
      </dsp:txBody>
      <dsp:txXfrm>
        <a:off x="0" y="1631751"/>
        <a:ext cx="10515600" cy="543917"/>
      </dsp:txXfrm>
    </dsp:sp>
    <dsp:sp modelId="{61355FFD-F267-413C-B99B-4BE05824F246}">
      <dsp:nvSpPr>
        <dsp:cNvPr id="0" name=""/>
        <dsp:cNvSpPr/>
      </dsp:nvSpPr>
      <dsp:spPr>
        <a:xfrm>
          <a:off x="0" y="2175669"/>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DAE8E32-DBC9-402E-926E-D4D023CBAF3D}">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kern="1200" dirty="0"/>
            <a:t>Tesisimizdeki atıkları kaynağında ayrıştırıp Sıfır Atık Projesi’ne katkı sağlamaktayız.</a:t>
          </a:r>
          <a:endParaRPr lang="en-US" sz="1500" kern="1200" dirty="0"/>
        </a:p>
      </dsp:txBody>
      <dsp:txXfrm>
        <a:off x="0" y="2175669"/>
        <a:ext cx="10515600" cy="543917"/>
      </dsp:txXfrm>
    </dsp:sp>
    <dsp:sp modelId="{41C4600A-6F70-4455-A16E-31E0420677FF}">
      <dsp:nvSpPr>
        <dsp:cNvPr id="0" name=""/>
        <dsp:cNvSpPr/>
      </dsp:nvSpPr>
      <dsp:spPr>
        <a:xfrm>
          <a:off x="0" y="2719586"/>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493F663-164E-4E75-A507-493F3B08B30F}">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kern="1200"/>
            <a:t>Depozitolu ürünler kullanılarak ürün bitiminde anlaşmalı firmaya teslim edilmekte ve hedeflerimiz doğrultusunda atık miktarını azaltmaktayız.</a:t>
          </a:r>
          <a:endParaRPr lang="en-US" sz="1500" kern="1200"/>
        </a:p>
      </dsp:txBody>
      <dsp:txXfrm>
        <a:off x="0" y="2719586"/>
        <a:ext cx="10515600" cy="543917"/>
      </dsp:txXfrm>
    </dsp:sp>
    <dsp:sp modelId="{40307C2F-56C0-4004-8A9D-7FF116FDAC25}">
      <dsp:nvSpPr>
        <dsp:cNvPr id="0" name=""/>
        <dsp:cNvSpPr/>
      </dsp:nvSpPr>
      <dsp:spPr>
        <a:xfrm>
          <a:off x="0" y="3263503"/>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B467E2-371F-4F3C-9025-7CE55FB31A15}">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kern="1200"/>
            <a:t>Tesisimizde kağıt, tek kullanımlık Amerikan servis yerine çok kullanımlık silinebilen ve yıkanabilen Amerikan servisler kullanılarak çıkan atık miktarınızı azaltmaktayız.</a:t>
          </a:r>
          <a:endParaRPr lang="en-US" sz="1500" kern="1200"/>
        </a:p>
      </dsp:txBody>
      <dsp:txXfrm>
        <a:off x="0" y="3263503"/>
        <a:ext cx="10515600" cy="543917"/>
      </dsp:txXfrm>
    </dsp:sp>
    <dsp:sp modelId="{4263653A-1952-4A01-8168-80BFA1E542EE}">
      <dsp:nvSpPr>
        <dsp:cNvPr id="0" name=""/>
        <dsp:cNvSpPr/>
      </dsp:nvSpPr>
      <dsp:spPr>
        <a:xfrm>
          <a:off x="0" y="3807420"/>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E17B6F-397D-429F-A83E-1767D5869F2D}">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kern="1200"/>
            <a:t>Aylık ve kişi başı tüketilen sarf malzeme miktarını takip etmekte, atık miktarlarını kontrol altında tutmayı hedeflemekteyiz.	</a:t>
          </a:r>
          <a:endParaRPr lang="en-US" sz="1500" kern="1200"/>
        </a:p>
      </dsp:txBody>
      <dsp:txXfrm>
        <a:off x="0" y="3807420"/>
        <a:ext cx="10515600" cy="5439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74E47-808E-4B04-9C0C-9C9FA334CA68}" type="datetimeFigureOut">
              <a:rPr lang="tr-TR" smtClean="0"/>
              <a:t>20.11.2025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25B0C-614D-498A-8E0B-6419FBA3F4E9}" type="slidenum">
              <a:rPr lang="tr-TR" smtClean="0"/>
              <a:t>‹#›</a:t>
            </a:fld>
            <a:endParaRPr lang="tr-TR"/>
          </a:p>
        </p:txBody>
      </p:sp>
    </p:spTree>
    <p:extLst>
      <p:ext uri="{BB962C8B-B14F-4D97-AF65-F5344CB8AC3E}">
        <p14:creationId xmlns:p14="http://schemas.microsoft.com/office/powerpoint/2010/main" val="252409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F25B0C-614D-498A-8E0B-6419FBA3F4E9}" type="slidenum">
              <a:rPr lang="tr-TR" smtClean="0"/>
              <a:t>1</a:t>
            </a:fld>
            <a:endParaRPr lang="tr-TR"/>
          </a:p>
        </p:txBody>
      </p:sp>
    </p:spTree>
    <p:extLst>
      <p:ext uri="{BB962C8B-B14F-4D97-AF65-F5344CB8AC3E}">
        <p14:creationId xmlns:p14="http://schemas.microsoft.com/office/powerpoint/2010/main" val="50582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F25B0C-614D-498A-8E0B-6419FBA3F4E9}" type="slidenum">
              <a:rPr lang="tr-TR" smtClean="0"/>
              <a:t>11</a:t>
            </a:fld>
            <a:endParaRPr lang="tr-TR"/>
          </a:p>
        </p:txBody>
      </p:sp>
    </p:spTree>
    <p:extLst>
      <p:ext uri="{BB962C8B-B14F-4D97-AF65-F5344CB8AC3E}">
        <p14:creationId xmlns:p14="http://schemas.microsoft.com/office/powerpoint/2010/main" val="302380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F25B0C-614D-498A-8E0B-6419FBA3F4E9}" type="slidenum">
              <a:rPr lang="tr-TR" smtClean="0"/>
              <a:t>16</a:t>
            </a:fld>
            <a:endParaRPr lang="tr-TR"/>
          </a:p>
        </p:txBody>
      </p:sp>
    </p:spTree>
    <p:extLst>
      <p:ext uri="{BB962C8B-B14F-4D97-AF65-F5344CB8AC3E}">
        <p14:creationId xmlns:p14="http://schemas.microsoft.com/office/powerpoint/2010/main" val="224818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05D133-B66A-AFD7-FE5D-EFA7E59487C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2DC2563-E83C-3D57-B69A-E3FC65FE1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B88590D-E6E2-433B-7F5D-CBDC0978DD26}"/>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5" name="Alt Bilgi Yer Tutucusu 4">
            <a:extLst>
              <a:ext uri="{FF2B5EF4-FFF2-40B4-BE49-F238E27FC236}">
                <a16:creationId xmlns:a16="http://schemas.microsoft.com/office/drawing/2014/main" id="{60CDC033-1E4C-629F-04EA-0406A7DE63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C02325-BB17-884D-ED79-756045274C3A}"/>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59305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6ED4D2-0AD4-2347-40F8-360D9CB0487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6E1F8FB-C9B9-8A3F-D082-D50A9010A43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D8B3B35-DA56-9345-3ABD-D81D30C29B56}"/>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5" name="Alt Bilgi Yer Tutucusu 4">
            <a:extLst>
              <a:ext uri="{FF2B5EF4-FFF2-40B4-BE49-F238E27FC236}">
                <a16:creationId xmlns:a16="http://schemas.microsoft.com/office/drawing/2014/main" id="{CD521CAB-729C-2EBC-26E4-9EF316100E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704DF1F-B7D6-3437-897F-A9DE386914E9}"/>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345830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4BCB6FF-125D-2739-9175-876B2B10E28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803945C-1AD1-99BF-F607-557395C7140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733E67-C428-A786-E7CC-9E16F2DE08F5}"/>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5" name="Alt Bilgi Yer Tutucusu 4">
            <a:extLst>
              <a:ext uri="{FF2B5EF4-FFF2-40B4-BE49-F238E27FC236}">
                <a16:creationId xmlns:a16="http://schemas.microsoft.com/office/drawing/2014/main" id="{77E33A68-218D-ED2A-3953-FFCC720AE0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A8A6E4B-799F-FF2C-04DD-F95975165D91}"/>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69832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5DB010-0456-0CAB-5A0F-26FFF818B40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7AD88D4-A037-6D0B-9827-9F207AE2F73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C2106D-602C-3267-CA77-C8C01E602B51}"/>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5" name="Alt Bilgi Yer Tutucusu 4">
            <a:extLst>
              <a:ext uri="{FF2B5EF4-FFF2-40B4-BE49-F238E27FC236}">
                <a16:creationId xmlns:a16="http://schemas.microsoft.com/office/drawing/2014/main" id="{D8163155-ADF3-F411-00C8-D1F069E4CF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12E1511-1D20-B257-18D8-E888C5597807}"/>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144372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8513BC-1E70-8793-4EC1-BB4B2E425A5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4FB1BEC-63DE-C348-B528-1AC143B558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F377B6-7CE1-D463-17F4-C6656D16BF8A}"/>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5" name="Alt Bilgi Yer Tutucusu 4">
            <a:extLst>
              <a:ext uri="{FF2B5EF4-FFF2-40B4-BE49-F238E27FC236}">
                <a16:creationId xmlns:a16="http://schemas.microsoft.com/office/drawing/2014/main" id="{17F7E7BB-A88F-6F68-C6BD-34436FF5D3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0A4766-F69B-1901-6F2B-7CB1AE613905}"/>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361862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FA0B29-B016-581E-FD79-717FD4C3018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DCAF1E4-3FE0-CE7D-658C-5902390DDC1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91EB67B-6D51-5E39-7566-0CB272237BC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6CCCCB5-D33B-74F5-14DE-EAEE743169F2}"/>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6" name="Alt Bilgi Yer Tutucusu 5">
            <a:extLst>
              <a:ext uri="{FF2B5EF4-FFF2-40B4-BE49-F238E27FC236}">
                <a16:creationId xmlns:a16="http://schemas.microsoft.com/office/drawing/2014/main" id="{63D82D5F-5F5A-1249-8A66-71242ED4C56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03772D-0E01-EAB1-6F78-1B490CD63FFA}"/>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183337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B686E7-0022-0B13-473D-0B982279BCA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1153408-1392-5B2F-7528-12D4316CF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DCD53B7-F042-67B5-5F54-2D069BD6E50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81A7C74-748D-E023-E47A-E5C217F1DF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B4C67CE-1C8A-87D6-2CA0-416D19E8B2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716DFA2-F19F-778F-1422-A3E9EB4C5F47}"/>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8" name="Alt Bilgi Yer Tutucusu 7">
            <a:extLst>
              <a:ext uri="{FF2B5EF4-FFF2-40B4-BE49-F238E27FC236}">
                <a16:creationId xmlns:a16="http://schemas.microsoft.com/office/drawing/2014/main" id="{1A3D586B-8B90-65A0-756D-697F2E82516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F8371F9-67B2-AD21-6EFE-09FC2AEFD92E}"/>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172571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B5F53B-988E-D1AB-153C-DF603652CD0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6CE02FB-6DDB-03B8-1659-ADC1028B3171}"/>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4" name="Alt Bilgi Yer Tutucusu 3">
            <a:extLst>
              <a:ext uri="{FF2B5EF4-FFF2-40B4-BE49-F238E27FC236}">
                <a16:creationId xmlns:a16="http://schemas.microsoft.com/office/drawing/2014/main" id="{346BD3F2-9141-F611-6632-BADE0EB08D2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AC9083F-1C0D-3B85-7DB9-16EB3AE507C2}"/>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39968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C5CA9AB-3D6A-9E7E-769A-3CB03209AF67}"/>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3" name="Alt Bilgi Yer Tutucusu 2">
            <a:extLst>
              <a:ext uri="{FF2B5EF4-FFF2-40B4-BE49-F238E27FC236}">
                <a16:creationId xmlns:a16="http://schemas.microsoft.com/office/drawing/2014/main" id="{8574DD8A-BE99-0CCE-5435-AB1F7258EEB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F5AD22B-CD23-34F2-81F2-34339AC06D7E}"/>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3137738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29F9DB-BC54-1341-A5C0-79144B3F318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E1B91B1-2A15-6229-8F12-1F04D8DA82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A31D614-7AF2-9835-B3D6-AA8769F86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03B581A-E7EC-0E11-CDA9-DA3D05EB7F38}"/>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6" name="Alt Bilgi Yer Tutucusu 5">
            <a:extLst>
              <a:ext uri="{FF2B5EF4-FFF2-40B4-BE49-F238E27FC236}">
                <a16:creationId xmlns:a16="http://schemas.microsoft.com/office/drawing/2014/main" id="{F2F986A0-913D-B880-6859-E7FF94BECE0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AAFB00F-A1E6-8685-AFA8-98D325E5BC98}"/>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279979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792CD-359A-332E-001B-7B6E9768B20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BD1B6D1-5457-E54C-A842-4901E05B3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E9F3330-312A-0A04-F754-6814F2450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1B7672D-4A1E-B0B4-649C-B64602D19570}"/>
              </a:ext>
            </a:extLst>
          </p:cNvPr>
          <p:cNvSpPr>
            <a:spLocks noGrp="1"/>
          </p:cNvSpPr>
          <p:nvPr>
            <p:ph type="dt" sz="half" idx="10"/>
          </p:nvPr>
        </p:nvSpPr>
        <p:spPr/>
        <p:txBody>
          <a:bodyPr/>
          <a:lstStyle/>
          <a:p>
            <a:fld id="{A4FB89CD-D9CE-40CF-9592-5134081248D0}" type="datetimeFigureOut">
              <a:rPr lang="tr-TR" smtClean="0"/>
              <a:t>20.11.2025</a:t>
            </a:fld>
            <a:endParaRPr lang="tr-TR"/>
          </a:p>
        </p:txBody>
      </p:sp>
      <p:sp>
        <p:nvSpPr>
          <p:cNvPr id="6" name="Alt Bilgi Yer Tutucusu 5">
            <a:extLst>
              <a:ext uri="{FF2B5EF4-FFF2-40B4-BE49-F238E27FC236}">
                <a16:creationId xmlns:a16="http://schemas.microsoft.com/office/drawing/2014/main" id="{A0FA43EA-B15F-F07C-33EB-8DDBBF299A6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F6DFC87-7379-A4D2-07E4-71C15AF4436D}"/>
              </a:ext>
            </a:extLst>
          </p:cNvPr>
          <p:cNvSpPr>
            <a:spLocks noGrp="1"/>
          </p:cNvSpPr>
          <p:nvPr>
            <p:ph type="sldNum" sz="quarter" idx="12"/>
          </p:nvPr>
        </p:nvSpPr>
        <p:spPr/>
        <p:txBody>
          <a:bodyPr/>
          <a:lstStyle/>
          <a:p>
            <a:fld id="{040453A5-D67E-4B35-B815-5122D635F088}" type="slidenum">
              <a:rPr lang="tr-TR" smtClean="0"/>
              <a:t>‹#›</a:t>
            </a:fld>
            <a:endParaRPr lang="tr-TR"/>
          </a:p>
        </p:txBody>
      </p:sp>
    </p:spTree>
    <p:extLst>
      <p:ext uri="{BB962C8B-B14F-4D97-AF65-F5344CB8AC3E}">
        <p14:creationId xmlns:p14="http://schemas.microsoft.com/office/powerpoint/2010/main" val="187127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94172C9-F6CF-99E3-10A4-CDF267FACD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EA3D6DA-03FA-2A0B-E507-DF2603489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9DA9C5-A6F9-D3B3-E1A9-CCDF256C0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FB89CD-D9CE-40CF-9592-5134081248D0}" type="datetimeFigureOut">
              <a:rPr lang="tr-TR" smtClean="0"/>
              <a:t>20.11.2025</a:t>
            </a:fld>
            <a:endParaRPr lang="tr-TR"/>
          </a:p>
        </p:txBody>
      </p:sp>
      <p:sp>
        <p:nvSpPr>
          <p:cNvPr id="5" name="Alt Bilgi Yer Tutucusu 4">
            <a:extLst>
              <a:ext uri="{FF2B5EF4-FFF2-40B4-BE49-F238E27FC236}">
                <a16:creationId xmlns:a16="http://schemas.microsoft.com/office/drawing/2014/main" id="{058BA0C6-F9E9-996B-0FD3-534C7146A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7185C281-E969-1194-A29B-89F81DCF8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0453A5-D67E-4B35-B815-5122D635F088}" type="slidenum">
              <a:rPr lang="tr-TR" smtClean="0"/>
              <a:t>‹#›</a:t>
            </a:fld>
            <a:endParaRPr lang="tr-TR"/>
          </a:p>
        </p:txBody>
      </p:sp>
    </p:spTree>
    <p:extLst>
      <p:ext uri="{BB962C8B-B14F-4D97-AF65-F5344CB8AC3E}">
        <p14:creationId xmlns:p14="http://schemas.microsoft.com/office/powerpoint/2010/main" val="4389983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55E98E3-CBF0-DFFC-E603-E83C36EB21E0}"/>
              </a:ext>
            </a:extLst>
          </p:cNvPr>
          <p:cNvSpPr>
            <a:spLocks noGrp="1"/>
          </p:cNvSpPr>
          <p:nvPr>
            <p:ph type="ctrTitle"/>
          </p:nvPr>
        </p:nvSpPr>
        <p:spPr>
          <a:xfrm>
            <a:off x="643468" y="643467"/>
            <a:ext cx="4620584" cy="4567137"/>
          </a:xfrm>
        </p:spPr>
        <p:txBody>
          <a:bodyPr vert="horz" lIns="91440" tIns="45720" rIns="91440" bIns="45720" rtlCol="0">
            <a:normAutofit/>
          </a:bodyPr>
          <a:lstStyle/>
          <a:p>
            <a:pPr algn="l"/>
            <a:r>
              <a:rPr lang="en-US" sz="4400" b="1" kern="1200" dirty="0">
                <a:latin typeface="+mj-lt"/>
                <a:ea typeface="+mj-ea"/>
                <a:cs typeface="+mj-cs"/>
              </a:rPr>
              <a:t>SÜRDÜRÜLEBİLİR TURİZM RAPORU</a:t>
            </a:r>
            <a:br>
              <a:rPr lang="en-US" sz="4400" b="1" kern="1200" dirty="0">
                <a:latin typeface="+mj-lt"/>
                <a:ea typeface="+mj-ea"/>
                <a:cs typeface="+mj-cs"/>
              </a:rPr>
            </a:br>
            <a:r>
              <a:rPr lang="en-US" sz="4400" b="1" kern="1200" dirty="0">
                <a:latin typeface="+mj-lt"/>
                <a:ea typeface="+mj-ea"/>
                <a:cs typeface="+mj-cs"/>
              </a:rPr>
              <a:t>    </a:t>
            </a:r>
            <a:r>
              <a:rPr lang="tr-TR" sz="4400" b="1" dirty="0"/>
              <a:t>EKİM </a:t>
            </a:r>
            <a:r>
              <a:rPr lang="en-US" sz="4400" b="1" kern="1200" dirty="0">
                <a:latin typeface="+mj-lt"/>
                <a:ea typeface="+mj-ea"/>
                <a:cs typeface="+mj-cs"/>
              </a:rPr>
              <a:t> 202</a:t>
            </a:r>
            <a:r>
              <a:rPr lang="tr-TR" sz="4400" b="1" kern="1200" dirty="0">
                <a:latin typeface="+mj-lt"/>
                <a:ea typeface="+mj-ea"/>
                <a:cs typeface="+mj-cs"/>
              </a:rPr>
              <a:t>5</a:t>
            </a:r>
            <a:endParaRPr lang="en-US" sz="4400" b="1" kern="1200" dirty="0">
              <a:latin typeface="+mj-lt"/>
              <a:ea typeface="+mj-ea"/>
              <a:cs typeface="+mj-cs"/>
            </a:endParaRPr>
          </a:p>
        </p:txBody>
      </p:sp>
      <p:pic>
        <p:nvPicPr>
          <p:cNvPr id="3" name="Resim 2">
            <a:extLst>
              <a:ext uri="{FF2B5EF4-FFF2-40B4-BE49-F238E27FC236}">
                <a16:creationId xmlns:a16="http://schemas.microsoft.com/office/drawing/2014/main" id="{48534EA3-3602-14D5-8B78-0E7C1381198E}"/>
              </a:ext>
            </a:extLst>
          </p:cNvPr>
          <p:cNvPicPr>
            <a:picLocks noChangeAspect="1"/>
          </p:cNvPicPr>
          <p:nvPr/>
        </p:nvPicPr>
        <p:blipFill>
          <a:blip r:embed="rId3"/>
          <a:srcRect t="8029" r="1" b="7724"/>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Resim 5">
            <a:extLst>
              <a:ext uri="{FF2B5EF4-FFF2-40B4-BE49-F238E27FC236}">
                <a16:creationId xmlns:a16="http://schemas.microsoft.com/office/drawing/2014/main" id="{FC67F071-A3AF-11E7-A662-12369670F736}"/>
              </a:ext>
            </a:extLst>
          </p:cNvPr>
          <p:cNvPicPr>
            <a:picLocks noChangeAspect="1"/>
          </p:cNvPicPr>
          <p:nvPr/>
        </p:nvPicPr>
        <p:blipFill>
          <a:blip r:embed="rId4" cstate="print">
            <a:extLst>
              <a:ext uri="{28A0092B-C50C-407E-A947-70E740481C1C}">
                <a14:useLocalDpi xmlns:a14="http://schemas.microsoft.com/office/drawing/2010/main" val="0"/>
              </a:ext>
            </a:extLst>
          </a:blip>
          <a:srcRect l="4926" t="5357" r="6247"/>
          <a:stretch>
            <a:fillRect/>
          </a:stretch>
        </p:blipFill>
        <p:spPr bwMode="auto">
          <a:xfrm>
            <a:off x="284870" y="564118"/>
            <a:ext cx="6486590" cy="2166556"/>
          </a:xfrm>
          <a:prstGeom prst="rect">
            <a:avLst/>
          </a:prstGeom>
          <a:noFill/>
          <a:ln>
            <a:noFill/>
          </a:ln>
        </p:spPr>
      </p:pic>
    </p:spTree>
    <p:extLst>
      <p:ext uri="{BB962C8B-B14F-4D97-AF65-F5344CB8AC3E}">
        <p14:creationId xmlns:p14="http://schemas.microsoft.com/office/powerpoint/2010/main" val="187405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Watering pot">
            <a:extLst>
              <a:ext uri="{FF2B5EF4-FFF2-40B4-BE49-F238E27FC236}">
                <a16:creationId xmlns:a16="http://schemas.microsoft.com/office/drawing/2014/main" id="{8FC91BC6-7842-3B71-6712-8005AF4715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1" name="Arc 2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E429E94-A017-7E29-622B-E62D82FA193D}"/>
              </a:ext>
            </a:extLst>
          </p:cNvPr>
          <p:cNvSpPr>
            <a:spLocks noGrp="1"/>
          </p:cNvSpPr>
          <p:nvPr>
            <p:ph type="title"/>
          </p:nvPr>
        </p:nvSpPr>
        <p:spPr>
          <a:xfrm>
            <a:off x="838201" y="479493"/>
            <a:ext cx="5257800" cy="1325563"/>
          </a:xfrm>
        </p:spPr>
        <p:txBody>
          <a:bodyPr>
            <a:normAutofit/>
          </a:bodyPr>
          <a:lstStyle/>
          <a:p>
            <a:r>
              <a:rPr lang="tr-TR" b="1">
                <a:latin typeface="Arial Narrow" panose="020B0606020202030204" pitchFamily="34" charset="0"/>
              </a:rPr>
              <a:t>ÇEVRESEL ETKİ</a:t>
            </a:r>
            <a:endParaRPr lang="tr-TR"/>
          </a:p>
        </p:txBody>
      </p:sp>
      <p:sp>
        <p:nvSpPr>
          <p:cNvPr id="3" name="İçerik Yer Tutucusu 2">
            <a:extLst>
              <a:ext uri="{FF2B5EF4-FFF2-40B4-BE49-F238E27FC236}">
                <a16:creationId xmlns:a16="http://schemas.microsoft.com/office/drawing/2014/main" id="{D14E354A-F6D3-8A56-C4A5-BA35639EBED3}"/>
              </a:ext>
            </a:extLst>
          </p:cNvPr>
          <p:cNvSpPr>
            <a:spLocks noGrp="1"/>
          </p:cNvSpPr>
          <p:nvPr>
            <p:ph idx="1"/>
          </p:nvPr>
        </p:nvSpPr>
        <p:spPr>
          <a:xfrm>
            <a:off x="838201" y="1984443"/>
            <a:ext cx="5257800" cy="4192520"/>
          </a:xfrm>
        </p:spPr>
        <p:txBody>
          <a:bodyPr>
            <a:normAutofit/>
          </a:bodyPr>
          <a:lstStyle/>
          <a:p>
            <a:pPr marL="0" indent="0">
              <a:buNone/>
            </a:pPr>
            <a:r>
              <a:rPr lang="tr-TR" sz="2000" b="1" i="0" u="none" strike="noStrike" baseline="0">
                <a:latin typeface="Arial Narrow" panose="020B0606020202030204" pitchFamily="34" charset="0"/>
              </a:rPr>
              <a:t>Su kaynaklarının korunması hedefimiz doğrultusunda;</a:t>
            </a:r>
          </a:p>
          <a:p>
            <a:pPr marL="0" indent="0">
              <a:buNone/>
            </a:pPr>
            <a:r>
              <a:rPr lang="tr-TR" sz="2000">
                <a:latin typeface="Arial Narrow" panose="020B0606020202030204" pitchFamily="34" charset="0"/>
              </a:rPr>
              <a:t>• Sensörlü armatürler ve çift kademeli rezervuarlarla su tüketiminin azaltılması sağlanmaktadır.</a:t>
            </a:r>
          </a:p>
          <a:p>
            <a:pPr marL="0" indent="0">
              <a:buNone/>
            </a:pPr>
            <a:r>
              <a:rPr lang="tr-TR" sz="2000">
                <a:latin typeface="Arial Narrow" panose="020B0606020202030204" pitchFamily="34" charset="0"/>
              </a:rPr>
              <a:t>• Tüm su bataryalarımızda perlatör sistemi kullanılarak su tüketiminin azaltılması sağlanmaktadır.</a:t>
            </a:r>
          </a:p>
          <a:p>
            <a:pPr marL="0" indent="0">
              <a:buNone/>
            </a:pPr>
            <a:r>
              <a:rPr lang="tr-TR" sz="2000">
                <a:latin typeface="Arial Narrow" panose="020B0606020202030204" pitchFamily="34" charset="0"/>
              </a:rPr>
              <a:t>• Çamaşırhane yıkama operasyonlarımız uzmanlar tarafından belirlenmiş programlar dahilinde yük miktarı, kirlilik durumu vb. hususlar gözetilerek yürütülmektedir.</a:t>
            </a:r>
          </a:p>
          <a:p>
            <a:pPr marL="0" indent="0">
              <a:buNone/>
            </a:pPr>
            <a:r>
              <a:rPr lang="tr-TR" sz="2000">
                <a:latin typeface="Arial Narrow" panose="020B0606020202030204" pitchFamily="34" charset="0"/>
              </a:rPr>
              <a:t>• Elektrik, su ve kimyasal tüketimini azaltmak için misafirlerimizin talepleri doğrultusunda nevresim ve havlu değişimi yapılmakta, odalarda bilgilendirici broşürler bulunmaktadır.</a:t>
            </a:r>
          </a:p>
        </p:txBody>
      </p:sp>
    </p:spTree>
    <p:extLst>
      <p:ext uri="{BB962C8B-B14F-4D97-AF65-F5344CB8AC3E}">
        <p14:creationId xmlns:p14="http://schemas.microsoft.com/office/powerpoint/2010/main" val="306222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B42B2F-49EB-D420-F121-B505589FB776}"/>
              </a:ext>
            </a:extLst>
          </p:cNvPr>
          <p:cNvSpPr>
            <a:spLocks noGrp="1"/>
          </p:cNvSpPr>
          <p:nvPr>
            <p:ph type="title"/>
          </p:nvPr>
        </p:nvSpPr>
        <p:spPr>
          <a:xfrm>
            <a:off x="268251" y="124870"/>
            <a:ext cx="11650898" cy="743430"/>
          </a:xfrm>
        </p:spPr>
        <p:txBody>
          <a:bodyPr vert="horz" lIns="91440" tIns="45720" rIns="91440" bIns="45720" rtlCol="0" anchor="ctr">
            <a:normAutofit/>
          </a:bodyPr>
          <a:lstStyle/>
          <a:p>
            <a:pPr algn="ctr"/>
            <a:r>
              <a:rPr kumimoji="0" lang="en-US" b="1" i="0" u="none" strike="noStrike" cap="none" spc="0" normalizeH="0" baseline="0" noProof="0" dirty="0">
                <a:ln>
                  <a:noFill/>
                </a:ln>
                <a:effectLst/>
                <a:uLnTx/>
                <a:uFillTx/>
              </a:rPr>
              <a:t>ÇEVRESEL ETKİ</a:t>
            </a:r>
            <a:endParaRPr lang="en-US" dirty="0"/>
          </a:p>
        </p:txBody>
      </p:sp>
      <p:sp>
        <p:nvSpPr>
          <p:cNvPr id="4" name="İçerik Yer Tutucusu 3">
            <a:extLst>
              <a:ext uri="{FF2B5EF4-FFF2-40B4-BE49-F238E27FC236}">
                <a16:creationId xmlns:a16="http://schemas.microsoft.com/office/drawing/2014/main" id="{13EC03AB-EA91-1B8B-F545-4F3C366C714C}"/>
              </a:ext>
            </a:extLst>
          </p:cNvPr>
          <p:cNvSpPr>
            <a:spLocks noGrp="1"/>
          </p:cNvSpPr>
          <p:nvPr>
            <p:ph idx="1"/>
          </p:nvPr>
        </p:nvSpPr>
        <p:spPr>
          <a:xfrm>
            <a:off x="199650" y="3020419"/>
            <a:ext cx="10909643" cy="552659"/>
          </a:xfrm>
        </p:spPr>
        <p:txBody>
          <a:bodyPr vert="horz" lIns="91440" tIns="45720" rIns="91440" bIns="45720" rtlCol="0" anchor="ctr">
            <a:normAutofit/>
          </a:bodyPr>
          <a:lstStyle/>
          <a:p>
            <a:pPr marL="0" indent="0" algn="ctr">
              <a:buNone/>
            </a:pPr>
            <a:r>
              <a:rPr lang="en-US" sz="1400" b="1" dirty="0"/>
              <a:t>SU RİSK DEĞERLENDİRMESİ-</a:t>
            </a:r>
            <a:r>
              <a:rPr lang="tr-TR" sz="1400" b="1" dirty="0"/>
              <a:t>                                                                                                      </a:t>
            </a:r>
            <a:r>
              <a:rPr lang="en-US" sz="1400" b="1" dirty="0"/>
              <a:t>SU SARFİYAT TAKİBİ</a:t>
            </a:r>
          </a:p>
        </p:txBody>
      </p:sp>
      <p:pic>
        <p:nvPicPr>
          <p:cNvPr id="5" name="Resim 4">
            <a:extLst>
              <a:ext uri="{FF2B5EF4-FFF2-40B4-BE49-F238E27FC236}">
                <a16:creationId xmlns:a16="http://schemas.microsoft.com/office/drawing/2014/main" id="{08F523BE-7A20-4B34-EA3E-F96BF9D7E1A9}"/>
              </a:ext>
            </a:extLst>
          </p:cNvPr>
          <p:cNvPicPr>
            <a:picLocks noChangeAspect="1"/>
          </p:cNvPicPr>
          <p:nvPr/>
        </p:nvPicPr>
        <p:blipFill>
          <a:blip r:embed="rId3"/>
          <a:stretch>
            <a:fillRect/>
          </a:stretch>
        </p:blipFill>
        <p:spPr>
          <a:xfrm>
            <a:off x="6370241" y="1138113"/>
            <a:ext cx="4739052" cy="1807110"/>
          </a:xfrm>
          <a:prstGeom prst="rect">
            <a:avLst/>
          </a:prstGeom>
        </p:spPr>
      </p:pic>
      <p:pic>
        <p:nvPicPr>
          <p:cNvPr id="8" name="Resim 7" descr="metin, harita, ekran görüntüsü, atlas içeren bir resim&#10;&#10;Yapay zeka tarafından oluşturulmuş içerik yanlış olabilir.">
            <a:extLst>
              <a:ext uri="{FF2B5EF4-FFF2-40B4-BE49-F238E27FC236}">
                <a16:creationId xmlns:a16="http://schemas.microsoft.com/office/drawing/2014/main" id="{0FB4556E-D691-C04B-1F94-8728C53CD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760" y="1127210"/>
            <a:ext cx="4339692" cy="1828916"/>
          </a:xfrm>
          <a:prstGeom prst="rect">
            <a:avLst/>
          </a:prstGeom>
        </p:spPr>
      </p:pic>
      <p:pic>
        <p:nvPicPr>
          <p:cNvPr id="12" name="Resim 11">
            <a:extLst>
              <a:ext uri="{FF2B5EF4-FFF2-40B4-BE49-F238E27FC236}">
                <a16:creationId xmlns:a16="http://schemas.microsoft.com/office/drawing/2014/main" id="{33197108-C266-4E55-A38C-5794C089330E}"/>
              </a:ext>
            </a:extLst>
          </p:cNvPr>
          <p:cNvPicPr>
            <a:picLocks noChangeAspect="1"/>
          </p:cNvPicPr>
          <p:nvPr/>
        </p:nvPicPr>
        <p:blipFill>
          <a:blip r:embed="rId5"/>
          <a:stretch>
            <a:fillRect/>
          </a:stretch>
        </p:blipFill>
        <p:spPr>
          <a:xfrm>
            <a:off x="855453" y="3648274"/>
            <a:ext cx="6184174" cy="2780114"/>
          </a:xfrm>
          <a:prstGeom prst="rect">
            <a:avLst/>
          </a:prstGeom>
        </p:spPr>
      </p:pic>
    </p:spTree>
    <p:extLst>
      <p:ext uri="{BB962C8B-B14F-4D97-AF65-F5344CB8AC3E}">
        <p14:creationId xmlns:p14="http://schemas.microsoft.com/office/powerpoint/2010/main" val="3606341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1804D7D-EDDE-27C6-027C-C8605F569224}"/>
              </a:ext>
            </a:extLst>
          </p:cNvPr>
          <p:cNvPicPr>
            <a:picLocks noChangeAspect="1"/>
          </p:cNvPicPr>
          <p:nvPr/>
        </p:nvPicPr>
        <p:blipFill>
          <a:blip r:embed="rId2">
            <a:duotone>
              <a:schemeClr val="bg2">
                <a:shade val="45000"/>
                <a:satMod val="135000"/>
              </a:schemeClr>
              <a:prstClr val="white"/>
            </a:duotone>
          </a:blip>
          <a:srcRect b="9274"/>
          <a:stretch>
            <a:fillRect/>
          </a:stretch>
        </p:blipFill>
        <p:spPr>
          <a:xfrm>
            <a:off x="20" y="10"/>
            <a:ext cx="12191980" cy="6857990"/>
          </a:xfrm>
          <a:prstGeom prst="rect">
            <a:avLst/>
          </a:prstGeom>
        </p:spPr>
      </p:pic>
      <p:sp>
        <p:nvSpPr>
          <p:cNvPr id="9"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16BF69-2B01-577C-D0EC-00FAA71AC283}"/>
              </a:ext>
            </a:extLst>
          </p:cNvPr>
          <p:cNvSpPr>
            <a:spLocks noGrp="1"/>
          </p:cNvSpPr>
          <p:nvPr>
            <p:ph type="title"/>
          </p:nvPr>
        </p:nvSpPr>
        <p:spPr>
          <a:xfrm>
            <a:off x="838200" y="365125"/>
            <a:ext cx="10515600" cy="1325563"/>
          </a:xfrm>
        </p:spPr>
        <p:txBody>
          <a:bodyPr>
            <a:normAutofit/>
          </a:bodyPr>
          <a:lstStyle/>
          <a:p>
            <a:r>
              <a:rPr lang="tr-TR" b="1">
                <a:latin typeface="Arial Narrow" panose="020B0606020202030204" pitchFamily="34" charset="0"/>
              </a:rPr>
              <a:t>ÇEVRESEL ETKİ</a:t>
            </a:r>
          </a:p>
        </p:txBody>
      </p:sp>
      <p:graphicFrame>
        <p:nvGraphicFramePr>
          <p:cNvPr id="7" name="İçerik Yer Tutucusu 2">
            <a:extLst>
              <a:ext uri="{FF2B5EF4-FFF2-40B4-BE49-F238E27FC236}">
                <a16:creationId xmlns:a16="http://schemas.microsoft.com/office/drawing/2014/main" id="{4CBE0DBF-6F8F-1099-A00C-88D7F68EFD4A}"/>
              </a:ext>
            </a:extLst>
          </p:cNvPr>
          <p:cNvGraphicFramePr>
            <a:graphicFrameLocks noGrp="1"/>
          </p:cNvGraphicFramePr>
          <p:nvPr>
            <p:ph idx="1"/>
            <p:extLst>
              <p:ext uri="{D42A27DB-BD31-4B8C-83A1-F6EECF244321}">
                <p14:modId xmlns:p14="http://schemas.microsoft.com/office/powerpoint/2010/main" val="14500382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41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13C3C3-5CF0-7455-BF9C-49AE1AE2B99B}"/>
              </a:ext>
            </a:extLst>
          </p:cNvPr>
          <p:cNvSpPr>
            <a:spLocks noGrp="1"/>
          </p:cNvSpPr>
          <p:nvPr>
            <p:ph type="title"/>
          </p:nvPr>
        </p:nvSpPr>
        <p:spPr>
          <a:xfrm>
            <a:off x="587696" y="471869"/>
            <a:ext cx="3566667" cy="2156621"/>
          </a:xfrm>
        </p:spPr>
        <p:txBody>
          <a:bodyPr vert="horz" lIns="91440" tIns="45720" rIns="91440" bIns="45720" rtlCol="0" anchor="t">
            <a:normAutofit/>
          </a:bodyPr>
          <a:lstStyle/>
          <a:p>
            <a:pPr algn="ctr"/>
            <a:r>
              <a:rPr lang="en-US" sz="4000" b="1" kern="1200" dirty="0">
                <a:latin typeface="+mj-lt"/>
                <a:ea typeface="+mj-ea"/>
                <a:cs typeface="+mj-cs"/>
              </a:rPr>
              <a:t>ÇEVRESEL ETKİ</a:t>
            </a:r>
          </a:p>
        </p:txBody>
      </p:sp>
      <p:sp>
        <p:nvSpPr>
          <p:cNvPr id="3" name="İçerik Yer Tutucusu 2">
            <a:extLst>
              <a:ext uri="{FF2B5EF4-FFF2-40B4-BE49-F238E27FC236}">
                <a16:creationId xmlns:a16="http://schemas.microsoft.com/office/drawing/2014/main" id="{C39FC8C9-4232-3976-849E-A340B10B8388}"/>
              </a:ext>
            </a:extLst>
          </p:cNvPr>
          <p:cNvSpPr>
            <a:spLocks noGrp="1"/>
          </p:cNvSpPr>
          <p:nvPr>
            <p:ph idx="1"/>
          </p:nvPr>
        </p:nvSpPr>
        <p:spPr>
          <a:xfrm>
            <a:off x="4632959" y="1002585"/>
            <a:ext cx="2926080" cy="4363844"/>
          </a:xfrm>
        </p:spPr>
        <p:txBody>
          <a:bodyPr vert="horz" lIns="91440" tIns="45720" rIns="91440" bIns="45720" rtlCol="0">
            <a:normAutofit/>
          </a:bodyPr>
          <a:lstStyle/>
          <a:p>
            <a:pPr marL="0" algn="ctr"/>
            <a:r>
              <a:rPr lang="en-US" sz="2000" dirty="0" err="1">
                <a:latin typeface="Arial Narrow" panose="020B0606020202030204" pitchFamily="34" charset="0"/>
              </a:rPr>
              <a:t>Atık</a:t>
            </a:r>
            <a:r>
              <a:rPr lang="en-US" sz="2000" dirty="0">
                <a:latin typeface="Arial Narrow" panose="020B0606020202030204" pitchFamily="34" charset="0"/>
              </a:rPr>
              <a:t> </a:t>
            </a:r>
            <a:r>
              <a:rPr lang="en-US" sz="2000" dirty="0" err="1">
                <a:latin typeface="Arial Narrow" panose="020B0606020202030204" pitchFamily="34" charset="0"/>
              </a:rPr>
              <a:t>yönetimi</a:t>
            </a:r>
            <a:r>
              <a:rPr lang="en-US" sz="2000" dirty="0">
                <a:latin typeface="Arial Narrow" panose="020B0606020202030204" pitchFamily="34" charset="0"/>
              </a:rPr>
              <a:t> </a:t>
            </a:r>
            <a:r>
              <a:rPr lang="en-US" sz="2000" dirty="0" err="1">
                <a:latin typeface="Arial Narrow" panose="020B0606020202030204" pitchFamily="34" charset="0"/>
              </a:rPr>
              <a:t>ve</a:t>
            </a:r>
            <a:r>
              <a:rPr lang="en-US" sz="2000" dirty="0">
                <a:latin typeface="Arial Narrow" panose="020B0606020202030204" pitchFamily="34" charset="0"/>
              </a:rPr>
              <a:t> </a:t>
            </a:r>
            <a:r>
              <a:rPr lang="en-US" sz="2000" dirty="0" err="1">
                <a:latin typeface="Arial Narrow" panose="020B0606020202030204" pitchFamily="34" charset="0"/>
              </a:rPr>
              <a:t>azaltımı</a:t>
            </a:r>
            <a:r>
              <a:rPr lang="en-US" sz="2000" dirty="0">
                <a:latin typeface="Arial Narrow" panose="020B0606020202030204" pitchFamily="34" charset="0"/>
              </a:rPr>
              <a:t> </a:t>
            </a:r>
            <a:r>
              <a:rPr lang="en-US" sz="2000" dirty="0" err="1">
                <a:latin typeface="Arial Narrow" panose="020B0606020202030204" pitchFamily="34" charset="0"/>
              </a:rPr>
              <a:t>politikamız</a:t>
            </a:r>
            <a:r>
              <a:rPr lang="en-US" sz="2000" dirty="0">
                <a:latin typeface="Arial Narrow" panose="020B0606020202030204" pitchFamily="34" charset="0"/>
              </a:rPr>
              <a:t> </a:t>
            </a:r>
            <a:r>
              <a:rPr lang="en-US" sz="2000" dirty="0" err="1">
                <a:latin typeface="Arial Narrow" panose="020B0606020202030204" pitchFamily="34" charset="0"/>
              </a:rPr>
              <a:t>doğrultusunda</a:t>
            </a:r>
            <a:r>
              <a:rPr lang="en-US" sz="2000" dirty="0">
                <a:latin typeface="Arial Narrow" panose="020B0606020202030204" pitchFamily="34" charset="0"/>
              </a:rPr>
              <a:t>; </a:t>
            </a:r>
            <a:r>
              <a:rPr lang="en-US" sz="2000" dirty="0" err="1">
                <a:latin typeface="Arial Narrow" panose="020B0606020202030204" pitchFamily="34" charset="0"/>
              </a:rPr>
              <a:t>atık</a:t>
            </a:r>
            <a:r>
              <a:rPr lang="en-US" sz="2000" dirty="0">
                <a:latin typeface="Arial Narrow" panose="020B0606020202030204" pitchFamily="34" charset="0"/>
              </a:rPr>
              <a:t> </a:t>
            </a:r>
            <a:r>
              <a:rPr lang="en-US" sz="2000" dirty="0" err="1">
                <a:latin typeface="Arial Narrow" panose="020B0606020202030204" pitchFamily="34" charset="0"/>
              </a:rPr>
              <a:t>miktarları</a:t>
            </a:r>
            <a:r>
              <a:rPr lang="en-US" sz="2000" dirty="0">
                <a:latin typeface="Arial Narrow" panose="020B0606020202030204" pitchFamily="34" charset="0"/>
              </a:rPr>
              <a:t> </a:t>
            </a:r>
            <a:r>
              <a:rPr lang="en-US" sz="2000" dirty="0" err="1">
                <a:latin typeface="Arial Narrow" panose="020B0606020202030204" pitchFamily="34" charset="0"/>
              </a:rPr>
              <a:t>düzenli</a:t>
            </a:r>
            <a:r>
              <a:rPr lang="en-US" sz="2000" dirty="0">
                <a:latin typeface="Arial Narrow" panose="020B0606020202030204" pitchFamily="34" charset="0"/>
              </a:rPr>
              <a:t> </a:t>
            </a:r>
            <a:r>
              <a:rPr lang="en-US" sz="2000" dirty="0" err="1">
                <a:latin typeface="Arial Narrow" panose="020B0606020202030204" pitchFamily="34" charset="0"/>
              </a:rPr>
              <a:t>olarak</a:t>
            </a:r>
            <a:r>
              <a:rPr lang="en-US" sz="2000" dirty="0">
                <a:latin typeface="Arial Narrow" panose="020B0606020202030204" pitchFamily="34" charset="0"/>
              </a:rPr>
              <a:t> </a:t>
            </a:r>
            <a:r>
              <a:rPr lang="en-US" sz="2000" dirty="0" err="1">
                <a:latin typeface="Arial Narrow" panose="020B0606020202030204" pitchFamily="34" charset="0"/>
              </a:rPr>
              <a:t>izlenmektedir</a:t>
            </a:r>
            <a:r>
              <a:rPr lang="en-US" sz="2000" dirty="0">
                <a:latin typeface="Arial Narrow" panose="020B0606020202030204" pitchFamily="34" charset="0"/>
              </a:rPr>
              <a:t>.</a:t>
            </a:r>
          </a:p>
        </p:txBody>
      </p:sp>
      <p:sp>
        <p:nvSpPr>
          <p:cNvPr id="8" name="Metin kutusu 7">
            <a:extLst>
              <a:ext uri="{FF2B5EF4-FFF2-40B4-BE49-F238E27FC236}">
                <a16:creationId xmlns:a16="http://schemas.microsoft.com/office/drawing/2014/main" id="{1E72679D-BA9D-B5D0-BBBC-B9273FDE165C}"/>
              </a:ext>
            </a:extLst>
          </p:cNvPr>
          <p:cNvSpPr txBox="1"/>
          <p:nvPr/>
        </p:nvSpPr>
        <p:spPr>
          <a:xfrm>
            <a:off x="7897430" y="608447"/>
            <a:ext cx="4068597" cy="574505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err="1"/>
              <a:t>Kuruluşumuz</a:t>
            </a:r>
            <a:r>
              <a:rPr lang="en-US" sz="1600" dirty="0"/>
              <a:t>, 2024 </a:t>
            </a:r>
            <a:r>
              <a:rPr lang="en-US" sz="1600" dirty="0" err="1"/>
              <a:t>yılında</a:t>
            </a:r>
            <a:r>
              <a:rPr lang="en-US" sz="1600" dirty="0"/>
              <a:t> </a:t>
            </a:r>
            <a:r>
              <a:rPr lang="en-US" sz="1600" dirty="0" err="1"/>
              <a:t>hayata</a:t>
            </a:r>
            <a:r>
              <a:rPr lang="en-US" sz="1600" dirty="0"/>
              <a:t> </a:t>
            </a:r>
            <a:r>
              <a:rPr lang="en-US" sz="1600" dirty="0" err="1"/>
              <a:t>geçirdiği</a:t>
            </a:r>
            <a:r>
              <a:rPr lang="en-US" sz="1600" dirty="0"/>
              <a:t> </a:t>
            </a:r>
            <a:r>
              <a:rPr lang="en-US" sz="1600" dirty="0" err="1"/>
              <a:t>kapsamlı</a:t>
            </a:r>
            <a:r>
              <a:rPr lang="en-US" sz="1600" dirty="0"/>
              <a:t> </a:t>
            </a:r>
            <a:r>
              <a:rPr lang="en-US" sz="1600" dirty="0" err="1"/>
              <a:t>bir</a:t>
            </a:r>
            <a:r>
              <a:rPr lang="en-US" sz="1600" dirty="0"/>
              <a:t> </a:t>
            </a:r>
            <a:r>
              <a:rPr lang="en-US" sz="1600" dirty="0" err="1"/>
              <a:t>atık</a:t>
            </a:r>
            <a:r>
              <a:rPr lang="en-US" sz="1600" dirty="0"/>
              <a:t> </a:t>
            </a:r>
            <a:r>
              <a:rPr lang="en-US" sz="1600" dirty="0" err="1"/>
              <a:t>yönetim</a:t>
            </a:r>
            <a:r>
              <a:rPr lang="en-US" sz="1600" dirty="0"/>
              <a:t> </a:t>
            </a:r>
            <a:r>
              <a:rPr lang="en-US" sz="1600" dirty="0" err="1"/>
              <a:t>planıyla</a:t>
            </a:r>
            <a:r>
              <a:rPr lang="en-US" sz="1600" dirty="0"/>
              <a:t> </a:t>
            </a:r>
            <a:r>
              <a:rPr lang="en-US" sz="1600" dirty="0" err="1"/>
              <a:t>çevreye</a:t>
            </a:r>
            <a:r>
              <a:rPr lang="en-US" sz="1600" dirty="0"/>
              <a:t> </a:t>
            </a:r>
            <a:r>
              <a:rPr lang="en-US" sz="1600" dirty="0" err="1"/>
              <a:t>olan</a:t>
            </a:r>
            <a:r>
              <a:rPr lang="en-US" sz="1600" dirty="0"/>
              <a:t> </a:t>
            </a:r>
            <a:r>
              <a:rPr lang="en-US" sz="1600" dirty="0" err="1"/>
              <a:t>duyarlılığını</a:t>
            </a:r>
            <a:r>
              <a:rPr lang="en-US" sz="1600" dirty="0"/>
              <a:t> </a:t>
            </a:r>
            <a:r>
              <a:rPr lang="en-US" sz="1600" dirty="0" err="1"/>
              <a:t>bir</a:t>
            </a:r>
            <a:r>
              <a:rPr lang="en-US" sz="1600" dirty="0"/>
              <a:t> </a:t>
            </a:r>
            <a:r>
              <a:rPr lang="en-US" sz="1600" dirty="0" err="1"/>
              <a:t>kez</a:t>
            </a:r>
            <a:r>
              <a:rPr lang="en-US" sz="1600" dirty="0"/>
              <a:t> </a:t>
            </a:r>
            <a:r>
              <a:rPr lang="en-US" sz="1600" dirty="0" err="1"/>
              <a:t>daha</a:t>
            </a:r>
            <a:r>
              <a:rPr lang="en-US" sz="1600" dirty="0"/>
              <a:t> </a:t>
            </a:r>
            <a:r>
              <a:rPr lang="en-US" sz="1600" dirty="0" err="1"/>
              <a:t>ortaya</a:t>
            </a:r>
            <a:r>
              <a:rPr lang="en-US" sz="1600" dirty="0"/>
              <a:t> </a:t>
            </a:r>
            <a:r>
              <a:rPr lang="en-US" sz="1600" dirty="0" err="1"/>
              <a:t>koymuştur</a:t>
            </a:r>
            <a:r>
              <a:rPr lang="en-US" sz="1600" dirty="0"/>
              <a:t>. Bu plan </a:t>
            </a:r>
            <a:r>
              <a:rPr lang="en-US" sz="1600" dirty="0" err="1"/>
              <a:t>doğrultusunda</a:t>
            </a:r>
            <a:r>
              <a:rPr lang="en-US" sz="1600" dirty="0"/>
              <a:t> </a:t>
            </a:r>
            <a:r>
              <a:rPr lang="en-US" sz="1600" dirty="0" err="1"/>
              <a:t>atık</a:t>
            </a:r>
            <a:r>
              <a:rPr lang="en-US" sz="1600" dirty="0"/>
              <a:t> </a:t>
            </a:r>
            <a:r>
              <a:rPr lang="en-US" sz="1600" dirty="0" err="1"/>
              <a:t>türlerinin</a:t>
            </a:r>
            <a:r>
              <a:rPr lang="en-US" sz="1600" dirty="0"/>
              <a:t> </a:t>
            </a:r>
            <a:r>
              <a:rPr lang="en-US" sz="1600" dirty="0" err="1"/>
              <a:t>ayrıştırılması</a:t>
            </a:r>
            <a:r>
              <a:rPr lang="en-US" sz="1600" dirty="0"/>
              <a:t>, </a:t>
            </a:r>
            <a:r>
              <a:rPr lang="en-US" sz="1600" dirty="0" err="1"/>
              <a:t>geri</a:t>
            </a:r>
            <a:r>
              <a:rPr lang="en-US" sz="1600" dirty="0"/>
              <a:t> </a:t>
            </a:r>
            <a:r>
              <a:rPr lang="en-US" sz="1600" dirty="0" err="1"/>
              <a:t>dönüşüm</a:t>
            </a:r>
            <a:r>
              <a:rPr lang="en-US" sz="1600" dirty="0"/>
              <a:t> </a:t>
            </a:r>
            <a:r>
              <a:rPr lang="en-US" sz="1600" dirty="0" err="1"/>
              <a:t>oranlarının</a:t>
            </a:r>
            <a:r>
              <a:rPr lang="en-US" sz="1600" dirty="0"/>
              <a:t> </a:t>
            </a:r>
            <a:r>
              <a:rPr lang="en-US" sz="1600" dirty="0" err="1"/>
              <a:t>artırılması</a:t>
            </a:r>
            <a:r>
              <a:rPr lang="en-US" sz="1600" dirty="0"/>
              <a:t> </a:t>
            </a:r>
            <a:r>
              <a:rPr lang="en-US" sz="1600" dirty="0" err="1"/>
              <a:t>ve</a:t>
            </a:r>
            <a:r>
              <a:rPr lang="en-US" sz="1600" dirty="0"/>
              <a:t> </a:t>
            </a:r>
            <a:r>
              <a:rPr lang="en-US" sz="1600" dirty="0" err="1"/>
              <a:t>özellikle</a:t>
            </a:r>
            <a:r>
              <a:rPr lang="en-US" sz="1600" dirty="0"/>
              <a:t> </a:t>
            </a:r>
            <a:r>
              <a:rPr lang="en-US" sz="1600" dirty="0" err="1"/>
              <a:t>plastik</a:t>
            </a:r>
            <a:r>
              <a:rPr lang="en-US" sz="1600" dirty="0"/>
              <a:t> </a:t>
            </a:r>
            <a:r>
              <a:rPr lang="en-US" sz="1600" dirty="0" err="1"/>
              <a:t>atık</a:t>
            </a:r>
            <a:r>
              <a:rPr lang="en-US" sz="1600" dirty="0"/>
              <a:t> </a:t>
            </a:r>
            <a:r>
              <a:rPr lang="en-US" sz="1600" dirty="0" err="1"/>
              <a:t>miktarının</a:t>
            </a:r>
            <a:r>
              <a:rPr lang="en-US" sz="1600" dirty="0"/>
              <a:t> </a:t>
            </a:r>
            <a:r>
              <a:rPr lang="en-US" sz="1600" dirty="0" err="1"/>
              <a:t>azaltılması</a:t>
            </a:r>
            <a:r>
              <a:rPr lang="en-US" sz="1600" dirty="0"/>
              <a:t> </a:t>
            </a:r>
            <a:r>
              <a:rPr lang="en-US" sz="1600" dirty="0" err="1"/>
              <a:t>hedeflenmiştir</a:t>
            </a:r>
            <a:r>
              <a:rPr lang="en-US" sz="1600" dirty="0"/>
              <a:t>. </a:t>
            </a:r>
            <a:r>
              <a:rPr lang="en-US" sz="1600" dirty="0" err="1"/>
              <a:t>Otel</a:t>
            </a:r>
            <a:r>
              <a:rPr lang="en-US" sz="1600" dirty="0"/>
              <a:t>, </a:t>
            </a:r>
            <a:r>
              <a:rPr lang="en-US" sz="1600" dirty="0" err="1"/>
              <a:t>sürdürülebilir</a:t>
            </a:r>
            <a:r>
              <a:rPr lang="en-US" sz="1600" dirty="0"/>
              <a:t> </a:t>
            </a:r>
            <a:r>
              <a:rPr lang="en-US" sz="1600" dirty="0" err="1"/>
              <a:t>turizmin</a:t>
            </a:r>
            <a:r>
              <a:rPr lang="en-US" sz="1600" dirty="0"/>
              <a:t> </a:t>
            </a:r>
            <a:r>
              <a:rPr lang="en-US" sz="1600" dirty="0" err="1"/>
              <a:t>temel</a:t>
            </a:r>
            <a:r>
              <a:rPr lang="en-US" sz="1600" dirty="0"/>
              <a:t> </a:t>
            </a:r>
            <a:r>
              <a:rPr lang="en-US" sz="1600" dirty="0" err="1"/>
              <a:t>ilkelerinden</a:t>
            </a:r>
            <a:r>
              <a:rPr lang="en-US" sz="1600" dirty="0"/>
              <a:t> </a:t>
            </a:r>
            <a:r>
              <a:rPr lang="en-US" sz="1600" dirty="0" err="1"/>
              <a:t>biri</a:t>
            </a:r>
            <a:r>
              <a:rPr lang="en-US" sz="1600" dirty="0"/>
              <a:t> </a:t>
            </a:r>
            <a:r>
              <a:rPr lang="en-US" sz="1600" dirty="0" err="1"/>
              <a:t>olan</a:t>
            </a:r>
            <a:r>
              <a:rPr lang="en-US" sz="1600" dirty="0"/>
              <a:t> </a:t>
            </a:r>
            <a:r>
              <a:rPr lang="en-US" sz="1600" dirty="0" err="1"/>
              <a:t>çevresel</a:t>
            </a:r>
            <a:r>
              <a:rPr lang="en-US" sz="1600" dirty="0"/>
              <a:t> </a:t>
            </a:r>
            <a:r>
              <a:rPr lang="en-US" sz="1600" dirty="0" err="1"/>
              <a:t>korumayı</a:t>
            </a:r>
            <a:r>
              <a:rPr lang="en-US" sz="1600" dirty="0"/>
              <a:t> </a:t>
            </a:r>
            <a:r>
              <a:rPr lang="en-US" sz="1600" dirty="0" err="1"/>
              <a:t>öncelikli</a:t>
            </a:r>
            <a:r>
              <a:rPr lang="en-US" sz="1600" dirty="0"/>
              <a:t> </a:t>
            </a:r>
            <a:r>
              <a:rPr lang="en-US" sz="1600" dirty="0" err="1"/>
              <a:t>hedefleri</a:t>
            </a:r>
            <a:r>
              <a:rPr lang="en-US" sz="1600" dirty="0"/>
              <a:t> </a:t>
            </a:r>
            <a:r>
              <a:rPr lang="en-US" sz="1600" dirty="0" err="1"/>
              <a:t>arasına</a:t>
            </a:r>
            <a:r>
              <a:rPr lang="en-US" sz="1600" dirty="0"/>
              <a:t> </a:t>
            </a:r>
            <a:r>
              <a:rPr lang="en-US" sz="1600" dirty="0" err="1"/>
              <a:t>alarak</a:t>
            </a:r>
            <a:r>
              <a:rPr lang="en-US" sz="1600" dirty="0"/>
              <a:t>, </a:t>
            </a:r>
            <a:r>
              <a:rPr lang="en-US" sz="1600" dirty="0" err="1"/>
              <a:t>misafirlerine</a:t>
            </a:r>
            <a:r>
              <a:rPr lang="en-US" sz="1600" dirty="0"/>
              <a:t> </a:t>
            </a:r>
            <a:r>
              <a:rPr lang="en-US" sz="1600" dirty="0" err="1"/>
              <a:t>ve</a:t>
            </a:r>
            <a:r>
              <a:rPr lang="en-US" sz="1600" dirty="0"/>
              <a:t> </a:t>
            </a:r>
            <a:r>
              <a:rPr lang="en-US" sz="1600" dirty="0" err="1"/>
              <a:t>çalışanlarına</a:t>
            </a:r>
            <a:r>
              <a:rPr lang="en-US" sz="1600" dirty="0"/>
              <a:t> </a:t>
            </a:r>
            <a:r>
              <a:rPr lang="en-US" sz="1600" dirty="0" err="1"/>
              <a:t>çevre</a:t>
            </a:r>
            <a:r>
              <a:rPr lang="en-US" sz="1600" dirty="0"/>
              <a:t> </a:t>
            </a:r>
            <a:r>
              <a:rPr lang="en-US" sz="1600" dirty="0" err="1"/>
              <a:t>bilinci</a:t>
            </a:r>
            <a:r>
              <a:rPr lang="en-US" sz="1600" dirty="0"/>
              <a:t> </a:t>
            </a:r>
            <a:r>
              <a:rPr lang="en-US" sz="1600" dirty="0" err="1"/>
              <a:t>konusunda</a:t>
            </a:r>
            <a:r>
              <a:rPr lang="en-US" sz="1600" dirty="0"/>
              <a:t> </a:t>
            </a:r>
            <a:r>
              <a:rPr lang="en-US" sz="1600" dirty="0" err="1"/>
              <a:t>örnek</a:t>
            </a:r>
            <a:r>
              <a:rPr lang="en-US" sz="1600" dirty="0"/>
              <a:t> </a:t>
            </a:r>
            <a:r>
              <a:rPr lang="en-US" sz="1600" dirty="0" err="1"/>
              <a:t>olmaktadır</a:t>
            </a:r>
            <a:r>
              <a:rPr lang="en-US" sz="1600" dirty="0"/>
              <a:t>.</a:t>
            </a:r>
          </a:p>
          <a:p>
            <a:pPr indent="-228600">
              <a:lnSpc>
                <a:spcPct val="90000"/>
              </a:lnSpc>
              <a:spcAft>
                <a:spcPts val="600"/>
              </a:spcAft>
              <a:buFont typeface="Arial" panose="020B0604020202020204" pitchFamily="34" charset="0"/>
              <a:buChar char="•"/>
            </a:pPr>
            <a:r>
              <a:rPr lang="en-US" sz="1600" b="1" dirty="0" err="1"/>
              <a:t>Atık</a:t>
            </a:r>
            <a:r>
              <a:rPr lang="en-US" sz="1600" b="1" dirty="0"/>
              <a:t> </a:t>
            </a:r>
            <a:r>
              <a:rPr lang="en-US" sz="1600" b="1" dirty="0" err="1"/>
              <a:t>Takibi</a:t>
            </a:r>
            <a:r>
              <a:rPr lang="en-US" sz="1600" b="1" dirty="0"/>
              <a:t> </a:t>
            </a:r>
            <a:r>
              <a:rPr lang="en-US" sz="1600" b="1" dirty="0" err="1"/>
              <a:t>ve</a:t>
            </a:r>
            <a:r>
              <a:rPr lang="en-US" sz="1600" b="1" dirty="0"/>
              <a:t> </a:t>
            </a:r>
            <a:r>
              <a:rPr lang="en-US" sz="1600" b="1" dirty="0" err="1"/>
              <a:t>Azaltma</a:t>
            </a:r>
            <a:r>
              <a:rPr lang="en-US" sz="1600" b="1" dirty="0"/>
              <a:t> </a:t>
            </a:r>
            <a:r>
              <a:rPr lang="en-US" sz="1600" b="1" dirty="0" err="1"/>
              <a:t>Çalışmalar</a:t>
            </a:r>
            <a:endParaRPr lang="en-US" sz="1600" b="1" dirty="0"/>
          </a:p>
          <a:p>
            <a:pPr indent="-228600">
              <a:lnSpc>
                <a:spcPct val="90000"/>
              </a:lnSpc>
              <a:spcAft>
                <a:spcPts val="600"/>
              </a:spcAft>
              <a:buFont typeface="Arial" panose="020B0604020202020204" pitchFamily="34" charset="0"/>
              <a:buChar char="•"/>
            </a:pPr>
            <a:r>
              <a:rPr lang="en-US" sz="1600" dirty="0" err="1"/>
              <a:t>Kuruluşumuz</a:t>
            </a:r>
            <a:r>
              <a:rPr lang="en-US" sz="1600" dirty="0"/>
              <a:t>, </a:t>
            </a:r>
            <a:r>
              <a:rPr lang="en-US" sz="1600" dirty="0" err="1"/>
              <a:t>atıklarını</a:t>
            </a:r>
            <a:r>
              <a:rPr lang="en-US" sz="1600" dirty="0"/>
              <a:t> </a:t>
            </a:r>
            <a:r>
              <a:rPr lang="en-US" sz="1600" dirty="0" err="1"/>
              <a:t>düzenli</a:t>
            </a:r>
            <a:r>
              <a:rPr lang="en-US" sz="1600" dirty="0"/>
              <a:t> </a:t>
            </a:r>
            <a:r>
              <a:rPr lang="en-US" sz="1600" dirty="0" err="1"/>
              <a:t>olarak</a:t>
            </a:r>
            <a:r>
              <a:rPr lang="en-US" sz="1600" dirty="0"/>
              <a:t> </a:t>
            </a:r>
            <a:r>
              <a:rPr lang="en-US" sz="1600" dirty="0" err="1"/>
              <a:t>takip</a:t>
            </a:r>
            <a:r>
              <a:rPr lang="en-US" sz="1600" dirty="0"/>
              <a:t> </a:t>
            </a:r>
            <a:r>
              <a:rPr lang="en-US" sz="1600" dirty="0" err="1"/>
              <a:t>ederek</a:t>
            </a:r>
            <a:r>
              <a:rPr lang="en-US" sz="1600" dirty="0"/>
              <a:t> hangi </a:t>
            </a:r>
            <a:r>
              <a:rPr lang="en-US" sz="1600" dirty="0" err="1"/>
              <a:t>alanlarda</a:t>
            </a:r>
            <a:r>
              <a:rPr lang="en-US" sz="1600" dirty="0"/>
              <a:t> </a:t>
            </a:r>
            <a:r>
              <a:rPr lang="en-US" sz="1600" dirty="0" err="1"/>
              <a:t>daha</a:t>
            </a:r>
            <a:r>
              <a:rPr lang="en-US" sz="1600" dirty="0"/>
              <a:t> </a:t>
            </a:r>
            <a:r>
              <a:rPr lang="en-US" sz="1600" dirty="0" err="1"/>
              <a:t>fazla</a:t>
            </a:r>
            <a:r>
              <a:rPr lang="en-US" sz="1600" dirty="0"/>
              <a:t> </a:t>
            </a:r>
            <a:r>
              <a:rPr lang="en-US" sz="1600" dirty="0" err="1"/>
              <a:t>atık</a:t>
            </a:r>
            <a:r>
              <a:rPr lang="en-US" sz="1600" dirty="0"/>
              <a:t> </a:t>
            </a:r>
            <a:r>
              <a:rPr lang="en-US" sz="1600" dirty="0" err="1"/>
              <a:t>çıktığını</a:t>
            </a:r>
            <a:r>
              <a:rPr lang="en-US" sz="1600" dirty="0"/>
              <a:t> </a:t>
            </a:r>
            <a:r>
              <a:rPr lang="en-US" sz="1600" dirty="0" err="1"/>
              <a:t>tespit</a:t>
            </a:r>
            <a:r>
              <a:rPr lang="en-US" sz="1600" dirty="0"/>
              <a:t> </a:t>
            </a:r>
            <a:r>
              <a:rPr lang="en-US" sz="1600" dirty="0" err="1"/>
              <a:t>etmektedir</a:t>
            </a:r>
            <a:r>
              <a:rPr lang="en-US" sz="1600" dirty="0"/>
              <a:t>. </a:t>
            </a:r>
            <a:r>
              <a:rPr lang="en-US" sz="1600" dirty="0" err="1"/>
              <a:t>Özellikle</a:t>
            </a:r>
            <a:r>
              <a:rPr lang="en-US" sz="1600" dirty="0"/>
              <a:t> </a:t>
            </a:r>
            <a:r>
              <a:rPr lang="en-US" sz="1600" dirty="0" err="1"/>
              <a:t>plastik</a:t>
            </a:r>
            <a:r>
              <a:rPr lang="en-US" sz="1600" dirty="0"/>
              <a:t> </a:t>
            </a:r>
            <a:r>
              <a:rPr lang="en-US" sz="1600" dirty="0" err="1"/>
              <a:t>atıkların</a:t>
            </a:r>
            <a:r>
              <a:rPr lang="en-US" sz="1600" dirty="0"/>
              <a:t> </a:t>
            </a:r>
            <a:r>
              <a:rPr lang="en-US" sz="1600" dirty="0" err="1"/>
              <a:t>fazla</a:t>
            </a:r>
            <a:r>
              <a:rPr lang="en-US" sz="1600" dirty="0"/>
              <a:t> </a:t>
            </a:r>
            <a:r>
              <a:rPr lang="en-US" sz="1600" dirty="0" err="1"/>
              <a:t>olduğu</a:t>
            </a:r>
            <a:r>
              <a:rPr lang="en-US" sz="1600" dirty="0"/>
              <a:t> </a:t>
            </a:r>
            <a:r>
              <a:rPr lang="en-US" sz="1600" dirty="0" err="1"/>
              <a:t>gözlemlenmesi</a:t>
            </a:r>
            <a:r>
              <a:rPr lang="en-US" sz="1600" dirty="0"/>
              <a:t> </a:t>
            </a:r>
            <a:r>
              <a:rPr lang="en-US" sz="1600" dirty="0" err="1"/>
              <a:t>üzerine</a:t>
            </a:r>
            <a:r>
              <a:rPr lang="en-US" sz="1600" dirty="0"/>
              <a:t>, </a:t>
            </a:r>
            <a:r>
              <a:rPr lang="en-US" sz="1600" dirty="0" err="1"/>
              <a:t>plastik</a:t>
            </a:r>
            <a:r>
              <a:rPr lang="en-US" sz="1600" dirty="0"/>
              <a:t> </a:t>
            </a:r>
            <a:r>
              <a:rPr lang="en-US" sz="1600" dirty="0" err="1"/>
              <a:t>tüketimini</a:t>
            </a:r>
            <a:r>
              <a:rPr lang="en-US" sz="1600" dirty="0"/>
              <a:t> </a:t>
            </a:r>
            <a:r>
              <a:rPr lang="en-US" sz="1600" dirty="0" err="1"/>
              <a:t>azaltmaya</a:t>
            </a:r>
            <a:r>
              <a:rPr lang="en-US" sz="1600" dirty="0"/>
              <a:t> </a:t>
            </a:r>
            <a:r>
              <a:rPr lang="en-US" sz="1600" dirty="0" err="1"/>
              <a:t>yönelik</a:t>
            </a:r>
            <a:r>
              <a:rPr lang="en-US" sz="1600" dirty="0"/>
              <a:t> </a:t>
            </a:r>
            <a:r>
              <a:rPr lang="en-US" sz="1600" dirty="0" err="1"/>
              <a:t>çeşitli</a:t>
            </a:r>
            <a:r>
              <a:rPr lang="en-US" sz="1600" dirty="0"/>
              <a:t> </a:t>
            </a:r>
            <a:r>
              <a:rPr lang="en-US" sz="1600" dirty="0" err="1"/>
              <a:t>önlemler</a:t>
            </a:r>
            <a:r>
              <a:rPr lang="en-US" sz="1600" dirty="0"/>
              <a:t> </a:t>
            </a:r>
            <a:r>
              <a:rPr lang="en-US" sz="1600" dirty="0" err="1"/>
              <a:t>alınmıştır</a:t>
            </a:r>
            <a:r>
              <a:rPr lang="en-US" sz="1600" dirty="0"/>
              <a:t>. Tek </a:t>
            </a:r>
            <a:r>
              <a:rPr lang="en-US" sz="1600" dirty="0" err="1"/>
              <a:t>kullanımlık</a:t>
            </a:r>
            <a:r>
              <a:rPr lang="en-US" sz="1600" dirty="0"/>
              <a:t> </a:t>
            </a:r>
            <a:r>
              <a:rPr lang="en-US" sz="1600" dirty="0" err="1"/>
              <a:t>plastiklerin</a:t>
            </a:r>
            <a:r>
              <a:rPr lang="en-US" sz="1600" dirty="0"/>
              <a:t> </a:t>
            </a:r>
            <a:r>
              <a:rPr lang="en-US" sz="1600" dirty="0" err="1"/>
              <a:t>kullanımının</a:t>
            </a:r>
            <a:r>
              <a:rPr lang="en-US" sz="1600" dirty="0"/>
              <a:t> </a:t>
            </a:r>
            <a:r>
              <a:rPr lang="en-US" sz="1600" dirty="0" err="1"/>
              <a:t>sınırlandırılması</a:t>
            </a:r>
            <a:r>
              <a:rPr lang="en-US" sz="1600" dirty="0"/>
              <a:t>, </a:t>
            </a:r>
            <a:r>
              <a:rPr lang="en-US" sz="1600" dirty="0" err="1"/>
              <a:t>geri</a:t>
            </a:r>
            <a:r>
              <a:rPr lang="en-US" sz="1600" dirty="0"/>
              <a:t> </a:t>
            </a:r>
            <a:r>
              <a:rPr lang="en-US" sz="1600" dirty="0" err="1"/>
              <a:t>dönüşümlü</a:t>
            </a:r>
            <a:r>
              <a:rPr lang="en-US" sz="1600" dirty="0"/>
              <a:t> </a:t>
            </a:r>
            <a:r>
              <a:rPr lang="en-US" sz="1600" dirty="0" err="1"/>
              <a:t>ürünlere</a:t>
            </a:r>
            <a:r>
              <a:rPr lang="en-US" sz="1600" dirty="0"/>
              <a:t> </a:t>
            </a:r>
            <a:r>
              <a:rPr lang="en-US" sz="1600" dirty="0" err="1"/>
              <a:t>geçiş</a:t>
            </a:r>
            <a:r>
              <a:rPr lang="en-US" sz="1600" dirty="0"/>
              <a:t> </a:t>
            </a:r>
            <a:r>
              <a:rPr lang="en-US" sz="1600" dirty="0" err="1"/>
              <a:t>ve</a:t>
            </a:r>
            <a:r>
              <a:rPr lang="en-US" sz="1600" dirty="0"/>
              <a:t> </a:t>
            </a:r>
            <a:r>
              <a:rPr lang="en-US" sz="1600" dirty="0" err="1"/>
              <a:t>misafirlere</a:t>
            </a:r>
            <a:r>
              <a:rPr lang="en-US" sz="1600" dirty="0"/>
              <a:t> </a:t>
            </a:r>
            <a:r>
              <a:rPr lang="en-US" sz="1600" dirty="0" err="1"/>
              <a:t>çevre</a:t>
            </a:r>
            <a:r>
              <a:rPr lang="en-US" sz="1600" dirty="0"/>
              <a:t> </a:t>
            </a:r>
            <a:r>
              <a:rPr lang="en-US" sz="1600" dirty="0" err="1"/>
              <a:t>dostu</a:t>
            </a:r>
            <a:r>
              <a:rPr lang="en-US" sz="1600" dirty="0"/>
              <a:t> </a:t>
            </a:r>
            <a:r>
              <a:rPr lang="en-US" sz="1600" dirty="0" err="1"/>
              <a:t>alternatifler</a:t>
            </a:r>
            <a:r>
              <a:rPr lang="en-US" sz="1600" dirty="0"/>
              <a:t> </a:t>
            </a:r>
            <a:r>
              <a:rPr lang="en-US" sz="1600" dirty="0" err="1"/>
              <a:t>sunulması</a:t>
            </a:r>
            <a:r>
              <a:rPr lang="en-US" sz="1600" dirty="0"/>
              <a:t> </a:t>
            </a:r>
            <a:r>
              <a:rPr lang="en-US" sz="1600" dirty="0" err="1"/>
              <a:t>gibi</a:t>
            </a:r>
            <a:r>
              <a:rPr lang="en-US" sz="1600" dirty="0"/>
              <a:t> </a:t>
            </a:r>
            <a:r>
              <a:rPr lang="en-US" sz="1600" dirty="0" err="1"/>
              <a:t>uygulamalar</a:t>
            </a:r>
            <a:r>
              <a:rPr lang="en-US" sz="1600" dirty="0"/>
              <a:t> </a:t>
            </a:r>
            <a:r>
              <a:rPr lang="en-US" sz="1600" dirty="0" err="1"/>
              <a:t>bu</a:t>
            </a:r>
            <a:r>
              <a:rPr lang="en-US" sz="1600" dirty="0"/>
              <a:t> </a:t>
            </a:r>
            <a:r>
              <a:rPr lang="en-US" sz="1600" dirty="0" err="1"/>
              <a:t>kapsamda</a:t>
            </a:r>
            <a:r>
              <a:rPr lang="en-US" sz="1600" dirty="0"/>
              <a:t> </a:t>
            </a:r>
            <a:r>
              <a:rPr lang="en-US" sz="1600" dirty="0" err="1"/>
              <a:t>yer</a:t>
            </a:r>
            <a:r>
              <a:rPr lang="en-US" sz="1600" dirty="0"/>
              <a:t> </a:t>
            </a:r>
            <a:r>
              <a:rPr lang="en-US" sz="1600" dirty="0" err="1"/>
              <a:t>almaktadır</a:t>
            </a:r>
            <a:r>
              <a:rPr lang="en-US" sz="1600" dirty="0"/>
              <a:t>.</a:t>
            </a:r>
          </a:p>
          <a:p>
            <a:pPr indent="-228600">
              <a:lnSpc>
                <a:spcPct val="90000"/>
              </a:lnSpc>
              <a:spcAft>
                <a:spcPts val="600"/>
              </a:spcAft>
              <a:buFont typeface="Arial" panose="020B0604020202020204" pitchFamily="34" charset="0"/>
              <a:buChar char="•"/>
            </a:pPr>
            <a:endParaRPr lang="en-US" sz="1100" dirty="0"/>
          </a:p>
        </p:txBody>
      </p:sp>
      <p:pic>
        <p:nvPicPr>
          <p:cNvPr id="6" name="Resim 5" descr="metin, atık konteyneri, atık tutma, dış mekan içeren bir resim&#10;&#10;Yapay zeka tarafından oluşturulmuş içerik yanlış olabilir.">
            <a:extLst>
              <a:ext uri="{FF2B5EF4-FFF2-40B4-BE49-F238E27FC236}">
                <a16:creationId xmlns:a16="http://schemas.microsoft.com/office/drawing/2014/main" id="{C7A6ABCC-0ECF-4766-B975-4C1CFE6E9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62" y="2663432"/>
            <a:ext cx="4176212" cy="3132158"/>
          </a:xfrm>
          <a:prstGeom prst="rect">
            <a:avLst/>
          </a:prstGeom>
        </p:spPr>
      </p:pic>
    </p:spTree>
    <p:extLst>
      <p:ext uri="{BB962C8B-B14F-4D97-AF65-F5344CB8AC3E}">
        <p14:creationId xmlns:p14="http://schemas.microsoft.com/office/powerpoint/2010/main" val="1149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Başlık 1">
            <a:extLst>
              <a:ext uri="{FF2B5EF4-FFF2-40B4-BE49-F238E27FC236}">
                <a16:creationId xmlns:a16="http://schemas.microsoft.com/office/drawing/2014/main" id="{CD7D6DD8-4D01-304C-1F92-8D4E4E47284B}"/>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b="1" kern="1200">
                <a:solidFill>
                  <a:schemeClr val="tx1"/>
                </a:solidFill>
                <a:latin typeface="+mj-lt"/>
                <a:ea typeface="+mj-ea"/>
                <a:cs typeface="+mj-cs"/>
              </a:rPr>
              <a:t>ÇEVRESEL ETKİ</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Beton çatlağında büyüyen bitki">
            <a:extLst>
              <a:ext uri="{FF2B5EF4-FFF2-40B4-BE49-F238E27FC236}">
                <a16:creationId xmlns:a16="http://schemas.microsoft.com/office/drawing/2014/main" id="{68BB47B1-2BAF-CBF8-9FC9-633BB1C30C47}"/>
              </a:ext>
            </a:extLst>
          </p:cNvPr>
          <p:cNvPicPr>
            <a:picLocks noChangeAspect="1"/>
          </p:cNvPicPr>
          <p:nvPr/>
        </p:nvPicPr>
        <p:blipFill>
          <a:blip r:embed="rId2"/>
          <a:srcRect t="23391" r="9091"/>
          <a:stretch>
            <a:fillRect/>
          </a:stretch>
        </p:blipFill>
        <p:spPr>
          <a:xfrm>
            <a:off x="703182" y="2000484"/>
            <a:ext cx="4777381" cy="268728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Metin kutusu 6">
            <a:extLst>
              <a:ext uri="{FF2B5EF4-FFF2-40B4-BE49-F238E27FC236}">
                <a16:creationId xmlns:a16="http://schemas.microsoft.com/office/drawing/2014/main" id="{F52645CC-2663-C853-2054-A020F3829691}"/>
              </a:ext>
            </a:extLst>
          </p:cNvPr>
          <p:cNvSpPr txBox="1"/>
          <p:nvPr/>
        </p:nvSpPr>
        <p:spPr>
          <a:xfrm>
            <a:off x="5894962" y="1984443"/>
            <a:ext cx="5458838" cy="4192520"/>
          </a:xfrm>
          <a:prstGeom prst="rect">
            <a:avLst/>
          </a:prstGeom>
        </p:spPr>
        <p:txBody>
          <a:bodyPr vert="horz" lIns="91440" tIns="45720" rIns="91440" bIns="45720" rtlCol="0">
            <a:normAutofit/>
          </a:bodyPr>
          <a:lstStyle/>
          <a:p>
            <a:pPr marL="342900" lvl="0" indent="-228600">
              <a:lnSpc>
                <a:spcPct val="90000"/>
              </a:lnSpc>
              <a:spcAft>
                <a:spcPts val="600"/>
              </a:spcAft>
              <a:buFont typeface="Arial" panose="020B0604020202020204" pitchFamily="34" charset="0"/>
              <a:buChar char="•"/>
              <a:tabLst>
                <a:tab pos="457200" algn="l"/>
              </a:tabLst>
            </a:pPr>
            <a:r>
              <a:rPr lang="en-US" b="1">
                <a:effectLst/>
              </a:rPr>
              <a:t>Tehlikeli Atıkların Güvenli Yönetimi</a:t>
            </a:r>
            <a:endParaRPr lang="en-US">
              <a:effectLst/>
            </a:endParaRPr>
          </a:p>
          <a:p>
            <a:pPr marL="342900" lvl="0" indent="-228600">
              <a:lnSpc>
                <a:spcPct val="90000"/>
              </a:lnSpc>
              <a:spcAft>
                <a:spcPts val="1000"/>
              </a:spcAft>
              <a:buFont typeface="Arial" panose="020B0604020202020204" pitchFamily="34" charset="0"/>
              <a:buChar char="•"/>
              <a:tabLst>
                <a:tab pos="457200" algn="l"/>
              </a:tabLst>
            </a:pPr>
            <a:r>
              <a:rPr lang="en-US">
                <a:effectLst/>
              </a:rPr>
              <a:t>Kuruluşumuz, tehlikeli atıkların çevreye zarar vermeden bertaraf edilmesi için gerekli tüm önlemleri almaktadır. Bu sayede hem çalışanların hem de çevrenin sağlığı korunmaktadır.</a:t>
            </a:r>
          </a:p>
          <a:p>
            <a:pPr marL="342900" lvl="0" indent="-228600">
              <a:lnSpc>
                <a:spcPct val="90000"/>
              </a:lnSpc>
              <a:spcAft>
                <a:spcPts val="1000"/>
              </a:spcAft>
              <a:buFont typeface="Arial" panose="020B0604020202020204" pitchFamily="34" charset="0"/>
              <a:buChar char="•"/>
              <a:tabLst>
                <a:tab pos="457200" algn="l"/>
              </a:tabLst>
            </a:pPr>
            <a:r>
              <a:rPr lang="en-US" b="1">
                <a:effectLst/>
              </a:rPr>
              <a:t>Misafir Katılımı ve Farkındalık</a:t>
            </a:r>
            <a:endParaRPr lang="en-US">
              <a:effectLst/>
            </a:endParaRPr>
          </a:p>
          <a:p>
            <a:pPr marL="342900" lvl="0" indent="-228600">
              <a:lnSpc>
                <a:spcPct val="90000"/>
              </a:lnSpc>
              <a:spcAft>
                <a:spcPts val="1000"/>
              </a:spcAft>
              <a:buFont typeface="Arial" panose="020B0604020202020204" pitchFamily="34" charset="0"/>
              <a:buChar char="•"/>
              <a:tabLst>
                <a:tab pos="457200" algn="l"/>
              </a:tabLst>
            </a:pPr>
            <a:r>
              <a:rPr lang="en-US">
                <a:effectLst/>
              </a:rPr>
              <a:t>Kuruluşumuz, misafirlerini çevre bilinci konusunda bilinçlendirmek için çeşitli çalışmalar yapmaktadır. Otel odalarında yer alan bilgilendirme broşürleri, çevre dostu ürünlerin kullanımı ve otel çalışanlarının duyarlı yaklaşımı sayesinde misafirler de bu sürece katılmaktadır.</a:t>
            </a:r>
          </a:p>
        </p:txBody>
      </p:sp>
    </p:spTree>
    <p:extLst>
      <p:ext uri="{BB962C8B-B14F-4D97-AF65-F5344CB8AC3E}">
        <p14:creationId xmlns:p14="http://schemas.microsoft.com/office/powerpoint/2010/main" val="180197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3">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Başlık 1">
            <a:extLst>
              <a:ext uri="{FF2B5EF4-FFF2-40B4-BE49-F238E27FC236}">
                <a16:creationId xmlns:a16="http://schemas.microsoft.com/office/drawing/2014/main" id="{37D4D92C-CBAA-B9BE-F2CC-E0234CC8CBDD}"/>
              </a:ext>
            </a:extLst>
          </p:cNvPr>
          <p:cNvSpPr>
            <a:spLocks noGrp="1"/>
          </p:cNvSpPr>
          <p:nvPr>
            <p:ph type="title"/>
          </p:nvPr>
        </p:nvSpPr>
        <p:spPr>
          <a:xfrm>
            <a:off x="1137034" y="609600"/>
            <a:ext cx="6881026" cy="1322887"/>
          </a:xfrm>
        </p:spPr>
        <p:txBody>
          <a:bodyPr vert="horz" lIns="91440" tIns="45720" rIns="91440" bIns="45720" rtlCol="0" anchor="ctr">
            <a:normAutofit/>
          </a:bodyPr>
          <a:lstStyle/>
          <a:p>
            <a:r>
              <a:rPr lang="en-US" b="1" kern="1200">
                <a:solidFill>
                  <a:schemeClr val="tx1"/>
                </a:solidFill>
                <a:latin typeface="+mj-lt"/>
                <a:ea typeface="+mj-ea"/>
                <a:cs typeface="+mj-cs"/>
              </a:rPr>
              <a:t>ÇEVRESEL ETKİ</a:t>
            </a:r>
          </a:p>
        </p:txBody>
      </p:sp>
      <p:sp>
        <p:nvSpPr>
          <p:cNvPr id="7" name="Metin kutusu 6">
            <a:extLst>
              <a:ext uri="{FF2B5EF4-FFF2-40B4-BE49-F238E27FC236}">
                <a16:creationId xmlns:a16="http://schemas.microsoft.com/office/drawing/2014/main" id="{F52D8D2C-E752-5A92-D1A4-E2D3CFDF90AF}"/>
              </a:ext>
            </a:extLst>
          </p:cNvPr>
          <p:cNvSpPr txBox="1"/>
          <p:nvPr/>
        </p:nvSpPr>
        <p:spPr>
          <a:xfrm>
            <a:off x="24539" y="1693061"/>
            <a:ext cx="9720710" cy="5045942"/>
          </a:xfrm>
          <a:prstGeom prst="rect">
            <a:avLst/>
          </a:prstGeom>
        </p:spPr>
        <p:txBody>
          <a:bodyPr vert="horz" lIns="91440" tIns="45720" rIns="91440" bIns="45720" rtlCol="0">
            <a:noAutofit/>
          </a:bodyPr>
          <a:lstStyle/>
          <a:p>
            <a:pPr marL="342900" lvl="0" indent="-228600">
              <a:lnSpc>
                <a:spcPct val="90000"/>
              </a:lnSpc>
              <a:spcAft>
                <a:spcPts val="600"/>
              </a:spcAft>
              <a:buFont typeface="Arial" panose="020B0604020202020204" pitchFamily="34" charset="0"/>
              <a:buChar char="•"/>
              <a:tabLst>
                <a:tab pos="457200" algn="l"/>
              </a:tabLst>
            </a:pPr>
            <a:r>
              <a:rPr lang="en-US" sz="1600" b="1" dirty="0" err="1">
                <a:effectLst/>
              </a:rPr>
              <a:t>Sürdürülebilir</a:t>
            </a:r>
            <a:r>
              <a:rPr lang="en-US" sz="1600" b="1" dirty="0">
                <a:effectLst/>
              </a:rPr>
              <a:t> </a:t>
            </a:r>
            <a:r>
              <a:rPr lang="en-US" sz="1600" b="1" dirty="0" err="1">
                <a:effectLst/>
              </a:rPr>
              <a:t>Turizmde</a:t>
            </a:r>
            <a:r>
              <a:rPr lang="en-US" sz="1600" b="1" dirty="0">
                <a:effectLst/>
              </a:rPr>
              <a:t> </a:t>
            </a:r>
            <a:r>
              <a:rPr lang="en-US" sz="1600" b="1" dirty="0" err="1">
                <a:effectLst/>
              </a:rPr>
              <a:t>Çevre</a:t>
            </a:r>
            <a:r>
              <a:rPr lang="en-US" sz="1600" b="1" dirty="0">
                <a:effectLst/>
              </a:rPr>
              <a:t> </a:t>
            </a:r>
            <a:r>
              <a:rPr lang="en-US" sz="1600" b="1" dirty="0" err="1">
                <a:effectLst/>
              </a:rPr>
              <a:t>Boyutu</a:t>
            </a:r>
            <a:endParaRPr lang="en-US" sz="1600" dirty="0">
              <a:effectLst/>
            </a:endParaRPr>
          </a:p>
          <a:p>
            <a:pPr marL="342900" lvl="0" indent="-228600">
              <a:lnSpc>
                <a:spcPct val="90000"/>
              </a:lnSpc>
              <a:spcAft>
                <a:spcPts val="1000"/>
              </a:spcAft>
              <a:buFont typeface="Arial" panose="020B0604020202020204" pitchFamily="34" charset="0"/>
              <a:buChar char="•"/>
              <a:tabLst>
                <a:tab pos="457200" algn="l"/>
              </a:tabLst>
            </a:pPr>
            <a:r>
              <a:rPr lang="en-US" sz="1600" dirty="0" err="1">
                <a:effectLst/>
              </a:rPr>
              <a:t>Kuruluşumuzun</a:t>
            </a:r>
            <a:r>
              <a:rPr lang="en-US" sz="1600" dirty="0">
                <a:effectLst/>
              </a:rPr>
              <a:t> </a:t>
            </a:r>
            <a:r>
              <a:rPr lang="en-US" sz="1600" dirty="0" err="1">
                <a:effectLst/>
              </a:rPr>
              <a:t>bu</a:t>
            </a:r>
            <a:r>
              <a:rPr lang="en-US" sz="1600" dirty="0">
                <a:effectLst/>
              </a:rPr>
              <a:t> </a:t>
            </a:r>
            <a:r>
              <a:rPr lang="en-US" sz="1600" dirty="0" err="1">
                <a:effectLst/>
              </a:rPr>
              <a:t>çalışmaları</a:t>
            </a:r>
            <a:r>
              <a:rPr lang="en-US" sz="1600" dirty="0">
                <a:effectLst/>
              </a:rPr>
              <a:t>, </a:t>
            </a:r>
            <a:r>
              <a:rPr lang="en-US" sz="1600" dirty="0" err="1">
                <a:effectLst/>
              </a:rPr>
              <a:t>sürdürülebilir</a:t>
            </a:r>
            <a:r>
              <a:rPr lang="en-US" sz="1600" dirty="0">
                <a:effectLst/>
              </a:rPr>
              <a:t> </a:t>
            </a:r>
            <a:r>
              <a:rPr lang="en-US" sz="1600" dirty="0" err="1">
                <a:effectLst/>
              </a:rPr>
              <a:t>turizmin</a:t>
            </a:r>
            <a:r>
              <a:rPr lang="en-US" sz="1600" dirty="0">
                <a:effectLst/>
              </a:rPr>
              <a:t> </a:t>
            </a:r>
            <a:r>
              <a:rPr lang="en-US" sz="1600" dirty="0" err="1">
                <a:effectLst/>
              </a:rPr>
              <a:t>çevre</a:t>
            </a:r>
            <a:r>
              <a:rPr lang="en-US" sz="1600" dirty="0">
                <a:effectLst/>
              </a:rPr>
              <a:t> </a:t>
            </a:r>
            <a:r>
              <a:rPr lang="en-US" sz="1600" dirty="0" err="1">
                <a:effectLst/>
              </a:rPr>
              <a:t>boyutuna</a:t>
            </a:r>
            <a:r>
              <a:rPr lang="en-US" sz="1600" dirty="0">
                <a:effectLst/>
              </a:rPr>
              <a:t> </a:t>
            </a:r>
            <a:r>
              <a:rPr lang="en-US" sz="1600" dirty="0" err="1">
                <a:effectLst/>
              </a:rPr>
              <a:t>önemli</a:t>
            </a:r>
            <a:r>
              <a:rPr lang="en-US" sz="1600" dirty="0">
                <a:effectLst/>
              </a:rPr>
              <a:t> </a:t>
            </a:r>
            <a:r>
              <a:rPr lang="en-US" sz="1600" dirty="0" err="1">
                <a:effectLst/>
              </a:rPr>
              <a:t>bir</a:t>
            </a:r>
            <a:r>
              <a:rPr lang="en-US" sz="1600" dirty="0">
                <a:effectLst/>
              </a:rPr>
              <a:t> </a:t>
            </a:r>
            <a:r>
              <a:rPr lang="en-US" sz="1600" dirty="0" err="1">
                <a:effectLst/>
              </a:rPr>
              <a:t>katkı</a:t>
            </a:r>
            <a:r>
              <a:rPr lang="en-US" sz="1600" dirty="0">
                <a:effectLst/>
              </a:rPr>
              <a:t> </a:t>
            </a:r>
            <a:r>
              <a:rPr lang="en-US" sz="1600" dirty="0" err="1">
                <a:effectLst/>
              </a:rPr>
              <a:t>sağlamaktadır</a:t>
            </a:r>
            <a:r>
              <a:rPr lang="en-US" sz="1600" dirty="0">
                <a:effectLst/>
              </a:rPr>
              <a:t>. </a:t>
            </a:r>
            <a:r>
              <a:rPr lang="en-US" sz="1600" dirty="0" err="1">
                <a:effectLst/>
              </a:rPr>
              <a:t>Otel</a:t>
            </a:r>
            <a:r>
              <a:rPr lang="en-US" sz="1600" dirty="0">
                <a:effectLst/>
              </a:rPr>
              <a:t>, </a:t>
            </a:r>
            <a:r>
              <a:rPr lang="en-US" sz="1600" dirty="0" err="1">
                <a:effectLst/>
              </a:rPr>
              <a:t>doğal</a:t>
            </a:r>
            <a:r>
              <a:rPr lang="en-US" sz="1600" dirty="0">
                <a:effectLst/>
              </a:rPr>
              <a:t> </a:t>
            </a:r>
            <a:r>
              <a:rPr lang="en-US" sz="1600" dirty="0" err="1">
                <a:effectLst/>
              </a:rPr>
              <a:t>kaynakların</a:t>
            </a:r>
            <a:r>
              <a:rPr lang="en-US" sz="1600" dirty="0">
                <a:effectLst/>
              </a:rPr>
              <a:t> </a:t>
            </a:r>
            <a:r>
              <a:rPr lang="en-US" sz="1600" dirty="0" err="1">
                <a:effectLst/>
              </a:rPr>
              <a:t>korunması</a:t>
            </a:r>
            <a:r>
              <a:rPr lang="en-US" sz="1600" dirty="0">
                <a:effectLst/>
              </a:rPr>
              <a:t>, </a:t>
            </a:r>
            <a:r>
              <a:rPr lang="en-US" sz="1600" dirty="0" err="1">
                <a:effectLst/>
              </a:rPr>
              <a:t>atık</a:t>
            </a:r>
            <a:r>
              <a:rPr lang="en-US" sz="1600" dirty="0">
                <a:effectLst/>
              </a:rPr>
              <a:t> </a:t>
            </a:r>
            <a:r>
              <a:rPr lang="en-US" sz="1600" dirty="0" err="1">
                <a:effectLst/>
              </a:rPr>
              <a:t>miktarının</a:t>
            </a:r>
            <a:r>
              <a:rPr lang="en-US" sz="1600" dirty="0">
                <a:effectLst/>
              </a:rPr>
              <a:t> </a:t>
            </a:r>
            <a:r>
              <a:rPr lang="en-US" sz="1600" dirty="0" err="1">
                <a:effectLst/>
              </a:rPr>
              <a:t>azaltılması</a:t>
            </a:r>
            <a:r>
              <a:rPr lang="en-US" sz="1600" dirty="0">
                <a:effectLst/>
              </a:rPr>
              <a:t> </a:t>
            </a:r>
            <a:r>
              <a:rPr lang="en-US" sz="1600" dirty="0" err="1">
                <a:effectLst/>
              </a:rPr>
              <a:t>ve</a:t>
            </a:r>
            <a:r>
              <a:rPr lang="en-US" sz="1600" dirty="0">
                <a:effectLst/>
              </a:rPr>
              <a:t> </a:t>
            </a:r>
            <a:r>
              <a:rPr lang="en-US" sz="1600" dirty="0" err="1">
                <a:effectLst/>
              </a:rPr>
              <a:t>çevresel</a:t>
            </a:r>
            <a:r>
              <a:rPr lang="en-US" sz="1600" dirty="0">
                <a:effectLst/>
              </a:rPr>
              <a:t> </a:t>
            </a:r>
            <a:r>
              <a:rPr lang="en-US" sz="1600" dirty="0" err="1">
                <a:effectLst/>
              </a:rPr>
              <a:t>kirliliğin</a:t>
            </a:r>
            <a:r>
              <a:rPr lang="en-US" sz="1600" dirty="0">
                <a:effectLst/>
              </a:rPr>
              <a:t> </a:t>
            </a:r>
            <a:r>
              <a:rPr lang="en-US" sz="1600" dirty="0" err="1">
                <a:effectLst/>
              </a:rPr>
              <a:t>önlenmesi</a:t>
            </a:r>
            <a:r>
              <a:rPr lang="en-US" sz="1600" dirty="0">
                <a:effectLst/>
              </a:rPr>
              <a:t> </a:t>
            </a:r>
            <a:r>
              <a:rPr lang="en-US" sz="1600" dirty="0" err="1">
                <a:effectLst/>
              </a:rPr>
              <a:t>konularında</a:t>
            </a:r>
            <a:r>
              <a:rPr lang="en-US" sz="1600" dirty="0">
                <a:effectLst/>
              </a:rPr>
              <a:t> </a:t>
            </a:r>
            <a:r>
              <a:rPr lang="en-US" sz="1600" dirty="0" err="1">
                <a:effectLst/>
              </a:rPr>
              <a:t>gösterdiği</a:t>
            </a:r>
            <a:r>
              <a:rPr lang="en-US" sz="1600" dirty="0">
                <a:effectLst/>
              </a:rPr>
              <a:t> </a:t>
            </a:r>
            <a:r>
              <a:rPr lang="en-US" sz="1600" dirty="0" err="1">
                <a:effectLst/>
              </a:rPr>
              <a:t>duyarlılıkla</a:t>
            </a:r>
            <a:r>
              <a:rPr lang="en-US" sz="1600" dirty="0">
                <a:effectLst/>
              </a:rPr>
              <a:t> hem </a:t>
            </a:r>
            <a:r>
              <a:rPr lang="en-US" sz="1600" dirty="0" err="1">
                <a:effectLst/>
              </a:rPr>
              <a:t>kendi</a:t>
            </a:r>
            <a:r>
              <a:rPr lang="en-US" sz="1600" dirty="0">
                <a:effectLst/>
              </a:rPr>
              <a:t> </a:t>
            </a:r>
            <a:r>
              <a:rPr lang="en-US" sz="1600" dirty="0" err="1">
                <a:effectLst/>
              </a:rPr>
              <a:t>sektöründe</a:t>
            </a:r>
            <a:r>
              <a:rPr lang="en-US" sz="1600" dirty="0">
                <a:effectLst/>
              </a:rPr>
              <a:t> hem de </a:t>
            </a:r>
            <a:r>
              <a:rPr lang="en-US" sz="1600" dirty="0" err="1">
                <a:effectLst/>
              </a:rPr>
              <a:t>tüm</a:t>
            </a:r>
            <a:r>
              <a:rPr lang="en-US" sz="1600" dirty="0">
                <a:effectLst/>
              </a:rPr>
              <a:t> </a:t>
            </a:r>
            <a:r>
              <a:rPr lang="en-US" sz="1600" dirty="0" err="1">
                <a:effectLst/>
              </a:rPr>
              <a:t>turizm</a:t>
            </a:r>
            <a:r>
              <a:rPr lang="en-US" sz="1600" dirty="0">
                <a:effectLst/>
              </a:rPr>
              <a:t> </a:t>
            </a:r>
            <a:r>
              <a:rPr lang="en-US" sz="1600" dirty="0" err="1">
                <a:effectLst/>
              </a:rPr>
              <a:t>sektörü</a:t>
            </a:r>
            <a:r>
              <a:rPr lang="en-US" sz="1600" dirty="0">
                <a:effectLst/>
              </a:rPr>
              <a:t> </a:t>
            </a:r>
            <a:r>
              <a:rPr lang="en-US" sz="1600" dirty="0" err="1">
                <a:effectLst/>
              </a:rPr>
              <a:t>için</a:t>
            </a:r>
            <a:r>
              <a:rPr lang="en-US" sz="1600" dirty="0">
                <a:effectLst/>
              </a:rPr>
              <a:t> </a:t>
            </a:r>
            <a:r>
              <a:rPr lang="en-US" sz="1600" dirty="0" err="1">
                <a:effectLst/>
              </a:rPr>
              <a:t>örnek</a:t>
            </a:r>
            <a:r>
              <a:rPr lang="en-US" sz="1600" dirty="0">
                <a:effectLst/>
              </a:rPr>
              <a:t> </a:t>
            </a:r>
            <a:r>
              <a:rPr lang="en-US" sz="1600" dirty="0" err="1">
                <a:effectLst/>
              </a:rPr>
              <a:t>teşkil</a:t>
            </a:r>
            <a:r>
              <a:rPr lang="en-US" sz="1600" dirty="0">
                <a:effectLst/>
              </a:rPr>
              <a:t> </a:t>
            </a:r>
            <a:r>
              <a:rPr lang="en-US" sz="1600" dirty="0" err="1">
                <a:effectLst/>
              </a:rPr>
              <a:t>etmektedir</a:t>
            </a:r>
            <a:r>
              <a:rPr lang="en-US" sz="1600" dirty="0">
                <a:effectLst/>
              </a:rPr>
              <a:t>.</a:t>
            </a:r>
          </a:p>
          <a:p>
            <a:pPr marL="342900" lvl="0" indent="-228600">
              <a:lnSpc>
                <a:spcPct val="90000"/>
              </a:lnSpc>
              <a:spcAft>
                <a:spcPts val="1000"/>
              </a:spcAft>
              <a:buFont typeface="Arial" panose="020B0604020202020204" pitchFamily="34" charset="0"/>
              <a:buChar char="•"/>
              <a:tabLst>
                <a:tab pos="457200" algn="l"/>
              </a:tabLst>
            </a:pPr>
            <a:r>
              <a:rPr lang="en-US" sz="1600" b="1" dirty="0" err="1">
                <a:effectLst/>
              </a:rPr>
              <a:t>Sonuç</a:t>
            </a:r>
            <a:endParaRPr lang="en-US" sz="1600" dirty="0">
              <a:effectLst/>
            </a:endParaRPr>
          </a:p>
          <a:p>
            <a:pPr marL="342900" lvl="0" indent="-228600">
              <a:lnSpc>
                <a:spcPct val="90000"/>
              </a:lnSpc>
              <a:spcAft>
                <a:spcPts val="1000"/>
              </a:spcAft>
              <a:buFont typeface="Arial" panose="020B0604020202020204" pitchFamily="34" charset="0"/>
              <a:buChar char="•"/>
              <a:tabLst>
                <a:tab pos="457200" algn="l"/>
              </a:tabLst>
            </a:pPr>
            <a:r>
              <a:rPr lang="en-US" sz="1600" dirty="0">
                <a:effectLst/>
              </a:rPr>
              <a:t>Kuruluşumuz, </a:t>
            </a:r>
            <a:r>
              <a:rPr lang="en-US" sz="1600" dirty="0" err="1">
                <a:effectLst/>
              </a:rPr>
              <a:t>çevreye</a:t>
            </a:r>
            <a:r>
              <a:rPr lang="en-US" sz="1600" dirty="0">
                <a:effectLst/>
              </a:rPr>
              <a:t> </a:t>
            </a:r>
            <a:r>
              <a:rPr lang="en-US" sz="1600" dirty="0" err="1">
                <a:effectLst/>
              </a:rPr>
              <a:t>duyarlılık</a:t>
            </a:r>
            <a:r>
              <a:rPr lang="en-US" sz="1600" dirty="0">
                <a:effectLst/>
              </a:rPr>
              <a:t> </a:t>
            </a:r>
            <a:r>
              <a:rPr lang="en-US" sz="1600" dirty="0" err="1">
                <a:effectLst/>
              </a:rPr>
              <a:t>konusunda</a:t>
            </a:r>
            <a:r>
              <a:rPr lang="en-US" sz="1600" dirty="0">
                <a:effectLst/>
              </a:rPr>
              <a:t> </a:t>
            </a:r>
            <a:r>
              <a:rPr lang="en-US" sz="1600" dirty="0" err="1">
                <a:effectLst/>
              </a:rPr>
              <a:t>attığı</a:t>
            </a:r>
            <a:r>
              <a:rPr lang="en-US" sz="1600" dirty="0">
                <a:effectLst/>
              </a:rPr>
              <a:t> </a:t>
            </a:r>
            <a:r>
              <a:rPr lang="en-US" sz="1600" dirty="0" err="1">
                <a:effectLst/>
              </a:rPr>
              <a:t>adımlarla</a:t>
            </a:r>
            <a:r>
              <a:rPr lang="en-US" sz="1600" dirty="0">
                <a:effectLst/>
              </a:rPr>
              <a:t> hem </a:t>
            </a:r>
            <a:r>
              <a:rPr lang="en-US" sz="1600" dirty="0" err="1">
                <a:effectLst/>
              </a:rPr>
              <a:t>doğaya</a:t>
            </a:r>
            <a:r>
              <a:rPr lang="en-US" sz="1600" dirty="0">
                <a:effectLst/>
              </a:rPr>
              <a:t> hem de </a:t>
            </a:r>
            <a:r>
              <a:rPr lang="en-US" sz="1600" dirty="0" err="1">
                <a:effectLst/>
              </a:rPr>
              <a:t>gelecek</a:t>
            </a:r>
            <a:r>
              <a:rPr lang="en-US" sz="1600" dirty="0">
                <a:effectLst/>
              </a:rPr>
              <a:t> </a:t>
            </a:r>
            <a:r>
              <a:rPr lang="en-US" sz="1600" dirty="0" err="1">
                <a:effectLst/>
              </a:rPr>
              <a:t>nesillere</a:t>
            </a:r>
            <a:r>
              <a:rPr lang="en-US" sz="1600" dirty="0">
                <a:effectLst/>
              </a:rPr>
              <a:t> </a:t>
            </a:r>
            <a:r>
              <a:rPr lang="en-US" sz="1600" dirty="0" err="1">
                <a:effectLst/>
              </a:rPr>
              <a:t>önemli</a:t>
            </a:r>
            <a:r>
              <a:rPr lang="en-US" sz="1600" dirty="0">
                <a:effectLst/>
              </a:rPr>
              <a:t> </a:t>
            </a:r>
            <a:r>
              <a:rPr lang="en-US" sz="1600" dirty="0" err="1">
                <a:effectLst/>
              </a:rPr>
              <a:t>bir</a:t>
            </a:r>
            <a:r>
              <a:rPr lang="en-US" sz="1600" dirty="0">
                <a:effectLst/>
              </a:rPr>
              <a:t> </a:t>
            </a:r>
            <a:r>
              <a:rPr lang="en-US" sz="1600" dirty="0" err="1">
                <a:effectLst/>
              </a:rPr>
              <a:t>miras</a:t>
            </a:r>
            <a:r>
              <a:rPr lang="en-US" sz="1600" dirty="0">
                <a:effectLst/>
              </a:rPr>
              <a:t> </a:t>
            </a:r>
            <a:r>
              <a:rPr lang="en-US" sz="1600" dirty="0" err="1">
                <a:effectLst/>
              </a:rPr>
              <a:t>bırakmaktadır</a:t>
            </a:r>
            <a:r>
              <a:rPr lang="en-US" sz="1600" dirty="0">
                <a:effectLst/>
              </a:rPr>
              <a:t>. </a:t>
            </a:r>
            <a:r>
              <a:rPr lang="en-US" sz="1600" dirty="0" err="1">
                <a:effectLst/>
              </a:rPr>
              <a:t>Otel</a:t>
            </a:r>
            <a:r>
              <a:rPr lang="en-US" sz="1600" dirty="0">
                <a:effectLst/>
              </a:rPr>
              <a:t> </a:t>
            </a:r>
            <a:r>
              <a:rPr lang="en-US" sz="1600" dirty="0" err="1">
                <a:effectLst/>
              </a:rPr>
              <a:t>yönetimi</a:t>
            </a:r>
            <a:r>
              <a:rPr lang="en-US" sz="1600" dirty="0">
                <a:effectLst/>
              </a:rPr>
              <a:t>, </a:t>
            </a:r>
            <a:r>
              <a:rPr lang="en-US" sz="1600" dirty="0" err="1">
                <a:effectLst/>
              </a:rPr>
              <a:t>bu</a:t>
            </a:r>
            <a:r>
              <a:rPr lang="en-US" sz="1600" dirty="0">
                <a:effectLst/>
              </a:rPr>
              <a:t> </a:t>
            </a:r>
            <a:r>
              <a:rPr lang="en-US" sz="1600" dirty="0" err="1">
                <a:effectLst/>
              </a:rPr>
              <a:t>çalışmaları</a:t>
            </a:r>
            <a:r>
              <a:rPr lang="en-US" sz="1600" dirty="0">
                <a:effectLst/>
              </a:rPr>
              <a:t> </a:t>
            </a:r>
            <a:r>
              <a:rPr lang="en-US" sz="1600" dirty="0" err="1">
                <a:effectLst/>
              </a:rPr>
              <a:t>daha</a:t>
            </a:r>
            <a:r>
              <a:rPr lang="en-US" sz="1600" dirty="0">
                <a:effectLst/>
              </a:rPr>
              <a:t> da </a:t>
            </a:r>
            <a:r>
              <a:rPr lang="en-US" sz="1600" dirty="0" err="1">
                <a:effectLst/>
              </a:rPr>
              <a:t>geliştirerek</a:t>
            </a:r>
            <a:r>
              <a:rPr lang="en-US" sz="1600" dirty="0">
                <a:effectLst/>
              </a:rPr>
              <a:t> </a:t>
            </a:r>
            <a:r>
              <a:rPr lang="en-US" sz="1600" dirty="0" err="1">
                <a:effectLst/>
              </a:rPr>
              <a:t>sürdürülebilir</a:t>
            </a:r>
            <a:r>
              <a:rPr lang="en-US" sz="1600" dirty="0">
                <a:effectLst/>
              </a:rPr>
              <a:t> </a:t>
            </a:r>
            <a:r>
              <a:rPr lang="en-US" sz="1600" dirty="0" err="1">
                <a:effectLst/>
              </a:rPr>
              <a:t>turizm</a:t>
            </a:r>
            <a:r>
              <a:rPr lang="en-US" sz="1600" dirty="0">
                <a:effectLst/>
              </a:rPr>
              <a:t> </a:t>
            </a:r>
            <a:r>
              <a:rPr lang="en-US" sz="1600" dirty="0" err="1">
                <a:effectLst/>
              </a:rPr>
              <a:t>hedeflerine</a:t>
            </a:r>
            <a:r>
              <a:rPr lang="en-US" sz="1600" dirty="0">
                <a:effectLst/>
              </a:rPr>
              <a:t> </a:t>
            </a:r>
            <a:r>
              <a:rPr lang="en-US" sz="1600" dirty="0" err="1">
                <a:effectLst/>
              </a:rPr>
              <a:t>ulaşmayı</a:t>
            </a:r>
            <a:r>
              <a:rPr lang="en-US" sz="1600" dirty="0">
                <a:effectLst/>
              </a:rPr>
              <a:t> </a:t>
            </a:r>
            <a:r>
              <a:rPr lang="en-US" sz="1600" dirty="0" err="1">
                <a:effectLst/>
              </a:rPr>
              <a:t>amaçlamaktadır</a:t>
            </a:r>
            <a:r>
              <a:rPr lang="en-US" sz="1600" dirty="0">
                <a:effectLst/>
              </a:rPr>
              <a:t>.</a:t>
            </a:r>
          </a:p>
          <a:p>
            <a:pPr marL="342900" lvl="0" indent="-228600">
              <a:lnSpc>
                <a:spcPct val="90000"/>
              </a:lnSpc>
              <a:spcAft>
                <a:spcPts val="1000"/>
              </a:spcAft>
              <a:buFont typeface="Arial" panose="020B0604020202020204" pitchFamily="34" charset="0"/>
              <a:buChar char="•"/>
              <a:tabLst>
                <a:tab pos="457200" algn="l"/>
              </a:tabLst>
            </a:pPr>
            <a:r>
              <a:rPr lang="en-US" sz="1600" b="1" dirty="0" err="1">
                <a:effectLst/>
              </a:rPr>
              <a:t>Özetle</a:t>
            </a:r>
            <a:r>
              <a:rPr lang="en-US" sz="1600" b="1" dirty="0">
                <a:effectLst/>
              </a:rPr>
              <a:t>, Kuruluşumuz:</a:t>
            </a:r>
            <a:endParaRPr lang="en-US" sz="1600" dirty="0">
              <a:effectLst/>
            </a:endParaRPr>
          </a:p>
          <a:p>
            <a:pPr marL="342900" lvl="0" indent="-228600">
              <a:lnSpc>
                <a:spcPct val="90000"/>
              </a:lnSpc>
              <a:spcAft>
                <a:spcPts val="1000"/>
              </a:spcAft>
              <a:buFont typeface="Arial" panose="020B0604020202020204" pitchFamily="34" charset="0"/>
              <a:buChar char="•"/>
              <a:tabLst>
                <a:tab pos="457200" algn="l"/>
              </a:tabLst>
            </a:pPr>
            <a:r>
              <a:rPr lang="en-US" sz="1600" dirty="0" err="1">
                <a:effectLst/>
              </a:rPr>
              <a:t>Atıklarını</a:t>
            </a:r>
            <a:r>
              <a:rPr lang="en-US" sz="1600" dirty="0">
                <a:effectLst/>
              </a:rPr>
              <a:t> </a:t>
            </a:r>
            <a:r>
              <a:rPr lang="en-US" sz="1600" dirty="0" err="1">
                <a:effectLst/>
              </a:rPr>
              <a:t>düzenli</a:t>
            </a:r>
            <a:r>
              <a:rPr lang="en-US" sz="1600" dirty="0">
                <a:effectLst/>
              </a:rPr>
              <a:t> </a:t>
            </a:r>
            <a:r>
              <a:rPr lang="en-US" sz="1600" dirty="0" err="1">
                <a:effectLst/>
              </a:rPr>
              <a:t>olarak</a:t>
            </a:r>
            <a:r>
              <a:rPr lang="en-US" sz="1600" dirty="0">
                <a:effectLst/>
              </a:rPr>
              <a:t> </a:t>
            </a:r>
            <a:r>
              <a:rPr lang="en-US" sz="1600" dirty="0" err="1">
                <a:effectLst/>
              </a:rPr>
              <a:t>takip</a:t>
            </a:r>
            <a:r>
              <a:rPr lang="en-US" sz="1600" dirty="0">
                <a:effectLst/>
              </a:rPr>
              <a:t> </a:t>
            </a:r>
            <a:r>
              <a:rPr lang="en-US" sz="1600" dirty="0" err="1">
                <a:effectLst/>
              </a:rPr>
              <a:t>etmektedir</a:t>
            </a:r>
            <a:r>
              <a:rPr lang="en-US" sz="1600" dirty="0">
                <a:effectLst/>
              </a:rPr>
              <a:t>.</a:t>
            </a:r>
          </a:p>
          <a:p>
            <a:pPr marL="342900" lvl="0" indent="-228600">
              <a:lnSpc>
                <a:spcPct val="90000"/>
              </a:lnSpc>
              <a:spcAft>
                <a:spcPts val="1000"/>
              </a:spcAft>
              <a:buFont typeface="Arial" panose="020B0604020202020204" pitchFamily="34" charset="0"/>
              <a:buChar char="•"/>
              <a:tabLst>
                <a:tab pos="457200" algn="l"/>
              </a:tabLst>
            </a:pPr>
            <a:r>
              <a:rPr lang="en-US" sz="1600" dirty="0">
                <a:effectLst/>
              </a:rPr>
              <a:t>Plastik </a:t>
            </a:r>
            <a:r>
              <a:rPr lang="en-US" sz="1600" dirty="0" err="1">
                <a:effectLst/>
              </a:rPr>
              <a:t>atık</a:t>
            </a:r>
            <a:r>
              <a:rPr lang="en-US" sz="1600" dirty="0">
                <a:effectLst/>
              </a:rPr>
              <a:t> </a:t>
            </a:r>
            <a:r>
              <a:rPr lang="en-US" sz="1600" dirty="0" err="1">
                <a:effectLst/>
              </a:rPr>
              <a:t>kullanımını</a:t>
            </a:r>
            <a:r>
              <a:rPr lang="en-US" sz="1600" dirty="0">
                <a:effectLst/>
              </a:rPr>
              <a:t> </a:t>
            </a:r>
            <a:r>
              <a:rPr lang="en-US" sz="1600" dirty="0" err="1">
                <a:effectLst/>
              </a:rPr>
              <a:t>azaltmak</a:t>
            </a:r>
            <a:r>
              <a:rPr lang="en-US" sz="1600" dirty="0">
                <a:effectLst/>
              </a:rPr>
              <a:t> </a:t>
            </a:r>
            <a:r>
              <a:rPr lang="en-US" sz="1600" dirty="0" err="1">
                <a:effectLst/>
              </a:rPr>
              <a:t>için</a:t>
            </a:r>
            <a:r>
              <a:rPr lang="en-US" sz="1600" dirty="0">
                <a:effectLst/>
              </a:rPr>
              <a:t> </a:t>
            </a:r>
            <a:r>
              <a:rPr lang="en-US" sz="1600" dirty="0" err="1">
                <a:effectLst/>
              </a:rPr>
              <a:t>çeşitli</a:t>
            </a:r>
            <a:r>
              <a:rPr lang="en-US" sz="1600" dirty="0">
                <a:effectLst/>
              </a:rPr>
              <a:t> </a:t>
            </a:r>
            <a:r>
              <a:rPr lang="en-US" sz="1600" dirty="0" err="1">
                <a:effectLst/>
              </a:rPr>
              <a:t>önlemler</a:t>
            </a:r>
            <a:r>
              <a:rPr lang="en-US" sz="1600" dirty="0">
                <a:effectLst/>
              </a:rPr>
              <a:t> </a:t>
            </a:r>
            <a:r>
              <a:rPr lang="en-US" sz="1600" dirty="0" err="1">
                <a:effectLst/>
              </a:rPr>
              <a:t>almıştır</a:t>
            </a:r>
            <a:r>
              <a:rPr lang="en-US" sz="1600" dirty="0">
                <a:effectLst/>
              </a:rPr>
              <a:t>.</a:t>
            </a:r>
          </a:p>
          <a:p>
            <a:pPr marL="342900" lvl="0" indent="-228600">
              <a:lnSpc>
                <a:spcPct val="90000"/>
              </a:lnSpc>
              <a:spcAft>
                <a:spcPts val="1000"/>
              </a:spcAft>
              <a:buFont typeface="Arial" panose="020B0604020202020204" pitchFamily="34" charset="0"/>
              <a:buChar char="•"/>
              <a:tabLst>
                <a:tab pos="457200" algn="l"/>
              </a:tabLst>
            </a:pPr>
            <a:r>
              <a:rPr lang="en-US" sz="1600" dirty="0" err="1">
                <a:effectLst/>
              </a:rPr>
              <a:t>Organik</a:t>
            </a:r>
            <a:r>
              <a:rPr lang="en-US" sz="1600" dirty="0">
                <a:effectLst/>
              </a:rPr>
              <a:t> </a:t>
            </a:r>
            <a:r>
              <a:rPr lang="en-US" sz="1600" dirty="0" err="1">
                <a:effectLst/>
              </a:rPr>
              <a:t>atıklarını</a:t>
            </a:r>
            <a:r>
              <a:rPr lang="en-US" sz="1600" dirty="0">
                <a:effectLst/>
              </a:rPr>
              <a:t> </a:t>
            </a:r>
            <a:r>
              <a:rPr lang="en-US" sz="1600" dirty="0" err="1">
                <a:effectLst/>
              </a:rPr>
              <a:t>değerlendirmektedir</a:t>
            </a:r>
            <a:r>
              <a:rPr lang="en-US" sz="1600" dirty="0">
                <a:effectLst/>
              </a:rPr>
              <a:t>.</a:t>
            </a:r>
          </a:p>
          <a:p>
            <a:pPr marL="342900" lvl="0" indent="-228600">
              <a:lnSpc>
                <a:spcPct val="90000"/>
              </a:lnSpc>
              <a:spcAft>
                <a:spcPts val="1000"/>
              </a:spcAft>
              <a:buFont typeface="Arial" panose="020B0604020202020204" pitchFamily="34" charset="0"/>
              <a:buChar char="•"/>
              <a:tabLst>
                <a:tab pos="457200" algn="l"/>
              </a:tabLst>
            </a:pPr>
            <a:r>
              <a:rPr lang="en-US" sz="1600" dirty="0" err="1">
                <a:effectLst/>
              </a:rPr>
              <a:t>Tehlikeli</a:t>
            </a:r>
            <a:r>
              <a:rPr lang="en-US" sz="1600" dirty="0">
                <a:effectLst/>
              </a:rPr>
              <a:t> </a:t>
            </a:r>
            <a:r>
              <a:rPr lang="en-US" sz="1600" dirty="0" err="1">
                <a:effectLst/>
              </a:rPr>
              <a:t>atıklarını</a:t>
            </a:r>
            <a:r>
              <a:rPr lang="en-US" sz="1600" dirty="0">
                <a:effectLst/>
              </a:rPr>
              <a:t> </a:t>
            </a:r>
            <a:r>
              <a:rPr lang="en-US" sz="1600" dirty="0" err="1">
                <a:effectLst/>
              </a:rPr>
              <a:t>güvenli</a:t>
            </a:r>
            <a:r>
              <a:rPr lang="en-US" sz="1600" dirty="0">
                <a:effectLst/>
              </a:rPr>
              <a:t> </a:t>
            </a:r>
            <a:r>
              <a:rPr lang="en-US" sz="1600" dirty="0" err="1">
                <a:effectLst/>
              </a:rPr>
              <a:t>bir</a:t>
            </a:r>
            <a:r>
              <a:rPr lang="en-US" sz="1600" dirty="0">
                <a:effectLst/>
              </a:rPr>
              <a:t> </a:t>
            </a:r>
            <a:r>
              <a:rPr lang="en-US" sz="1600" dirty="0" err="1">
                <a:effectLst/>
              </a:rPr>
              <a:t>şekilde</a:t>
            </a:r>
            <a:r>
              <a:rPr lang="en-US" sz="1600" dirty="0">
                <a:effectLst/>
              </a:rPr>
              <a:t> </a:t>
            </a:r>
            <a:r>
              <a:rPr lang="en-US" sz="1600" dirty="0" err="1">
                <a:effectLst/>
              </a:rPr>
              <a:t>bertaraf</a:t>
            </a:r>
            <a:r>
              <a:rPr lang="en-US" sz="1600" dirty="0">
                <a:effectLst/>
              </a:rPr>
              <a:t> </a:t>
            </a:r>
            <a:r>
              <a:rPr lang="en-US" sz="1600" dirty="0" err="1">
                <a:effectLst/>
              </a:rPr>
              <a:t>etmektedir</a:t>
            </a:r>
            <a:r>
              <a:rPr lang="en-US" sz="1600" dirty="0">
                <a:effectLst/>
              </a:rPr>
              <a:t>.</a:t>
            </a:r>
          </a:p>
          <a:p>
            <a:pPr marL="342900" lvl="0" indent="-228600">
              <a:lnSpc>
                <a:spcPct val="90000"/>
              </a:lnSpc>
              <a:spcAft>
                <a:spcPts val="1000"/>
              </a:spcAft>
              <a:buFont typeface="Arial" panose="020B0604020202020204" pitchFamily="34" charset="0"/>
              <a:buChar char="•"/>
              <a:tabLst>
                <a:tab pos="457200" algn="l"/>
              </a:tabLst>
            </a:pPr>
            <a:r>
              <a:rPr lang="en-US" sz="1600" dirty="0" err="1">
                <a:effectLst/>
              </a:rPr>
              <a:t>Misafirlerini</a:t>
            </a:r>
            <a:r>
              <a:rPr lang="en-US" sz="1600" dirty="0">
                <a:effectLst/>
              </a:rPr>
              <a:t> </a:t>
            </a:r>
            <a:r>
              <a:rPr lang="en-US" sz="1600" dirty="0" err="1">
                <a:effectLst/>
              </a:rPr>
              <a:t>çevre</a:t>
            </a:r>
            <a:r>
              <a:rPr lang="en-US" sz="1600" dirty="0">
                <a:effectLst/>
              </a:rPr>
              <a:t> </a:t>
            </a:r>
            <a:r>
              <a:rPr lang="en-US" sz="1600" dirty="0" err="1">
                <a:effectLst/>
              </a:rPr>
              <a:t>bilinci</a:t>
            </a:r>
            <a:r>
              <a:rPr lang="en-US" sz="1600" dirty="0">
                <a:effectLst/>
              </a:rPr>
              <a:t> </a:t>
            </a:r>
            <a:r>
              <a:rPr lang="en-US" sz="1600" dirty="0" err="1">
                <a:effectLst/>
              </a:rPr>
              <a:t>konusunda</a:t>
            </a:r>
            <a:r>
              <a:rPr lang="en-US" sz="1600" dirty="0">
                <a:effectLst/>
              </a:rPr>
              <a:t> </a:t>
            </a:r>
            <a:r>
              <a:rPr lang="en-US" sz="1600" dirty="0" err="1">
                <a:effectLst/>
              </a:rPr>
              <a:t>bilinçlendirmektedir</a:t>
            </a:r>
            <a:r>
              <a:rPr lang="en-US" sz="1600" dirty="0">
                <a:effectLst/>
              </a:rPr>
              <a:t>.</a:t>
            </a:r>
          </a:p>
          <a:p>
            <a:pPr marL="342900" lvl="0" indent="-228600">
              <a:lnSpc>
                <a:spcPct val="90000"/>
              </a:lnSpc>
              <a:spcAft>
                <a:spcPts val="1000"/>
              </a:spcAft>
              <a:buFont typeface="Arial" panose="020B0604020202020204" pitchFamily="34" charset="0"/>
              <a:buChar char="•"/>
              <a:tabLst>
                <a:tab pos="457200" algn="l"/>
              </a:tabLst>
            </a:pPr>
            <a:r>
              <a:rPr lang="en-US" sz="1600" dirty="0" err="1">
                <a:effectLst/>
              </a:rPr>
              <a:t>Sürdürülebilir</a:t>
            </a:r>
            <a:r>
              <a:rPr lang="en-US" sz="1600" dirty="0">
                <a:effectLst/>
              </a:rPr>
              <a:t> </a:t>
            </a:r>
            <a:r>
              <a:rPr lang="en-US" sz="1600" dirty="0" err="1">
                <a:effectLst/>
              </a:rPr>
              <a:t>turizmin</a:t>
            </a:r>
            <a:r>
              <a:rPr lang="en-US" sz="1600" dirty="0">
                <a:effectLst/>
              </a:rPr>
              <a:t> </a:t>
            </a:r>
            <a:r>
              <a:rPr lang="en-US" sz="1600" dirty="0" err="1">
                <a:effectLst/>
              </a:rPr>
              <a:t>çevre</a:t>
            </a:r>
            <a:r>
              <a:rPr lang="en-US" sz="1600" dirty="0">
                <a:effectLst/>
              </a:rPr>
              <a:t> </a:t>
            </a:r>
            <a:r>
              <a:rPr lang="en-US" sz="1600" dirty="0" err="1">
                <a:effectLst/>
              </a:rPr>
              <a:t>boyutuna</a:t>
            </a:r>
            <a:r>
              <a:rPr lang="en-US" sz="1600" dirty="0">
                <a:effectLst/>
              </a:rPr>
              <a:t> </a:t>
            </a:r>
            <a:r>
              <a:rPr lang="en-US" sz="1600" dirty="0" err="1">
                <a:effectLst/>
              </a:rPr>
              <a:t>önemli</a:t>
            </a:r>
            <a:r>
              <a:rPr lang="en-US" sz="1600" dirty="0">
                <a:effectLst/>
              </a:rPr>
              <a:t> </a:t>
            </a:r>
            <a:r>
              <a:rPr lang="en-US" sz="1600" dirty="0" err="1">
                <a:effectLst/>
              </a:rPr>
              <a:t>bir</a:t>
            </a:r>
            <a:r>
              <a:rPr lang="en-US" sz="1600" dirty="0">
                <a:effectLst/>
              </a:rPr>
              <a:t> </a:t>
            </a:r>
            <a:r>
              <a:rPr lang="en-US" sz="1600" dirty="0" err="1">
                <a:effectLst/>
              </a:rPr>
              <a:t>katkı</a:t>
            </a:r>
            <a:r>
              <a:rPr lang="en-US" sz="1600" dirty="0">
                <a:effectLst/>
              </a:rPr>
              <a:t> </a:t>
            </a:r>
            <a:r>
              <a:rPr lang="en-US" sz="1600" dirty="0" err="1">
                <a:effectLst/>
              </a:rPr>
              <a:t>sağlamaktadır</a:t>
            </a:r>
            <a:r>
              <a:rPr lang="en-US" sz="1600" dirty="0">
                <a:effectLst/>
              </a:rPr>
              <a:t>.</a:t>
            </a:r>
          </a:p>
        </p:txBody>
      </p:sp>
      <p:pic>
        <p:nvPicPr>
          <p:cNvPr id="3" name="Grafik 2" descr="Sürdürülebilirlik düz dolguyla">
            <a:extLst>
              <a:ext uri="{FF2B5EF4-FFF2-40B4-BE49-F238E27FC236}">
                <a16:creationId xmlns:a16="http://schemas.microsoft.com/office/drawing/2014/main" id="{0BE508BD-0F5C-EB68-C62E-EBD21AD023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78475" y="118997"/>
            <a:ext cx="2358538" cy="2358538"/>
          </a:xfrm>
          <a:prstGeom prst="rect">
            <a:avLst/>
          </a:prstGeom>
        </p:spPr>
      </p:pic>
    </p:spTree>
    <p:extLst>
      <p:ext uri="{BB962C8B-B14F-4D97-AF65-F5344CB8AC3E}">
        <p14:creationId xmlns:p14="http://schemas.microsoft.com/office/powerpoint/2010/main" val="346637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C4161AE-11A2-4436-A7FB-44334586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78229D1-C16F-4EBF-AA2C-B7ECDCC85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892F8FE-CD98-B522-3C3E-B658050D5874}"/>
              </a:ext>
            </a:extLst>
          </p:cNvPr>
          <p:cNvSpPr>
            <a:spLocks noGrp="1"/>
          </p:cNvSpPr>
          <p:nvPr>
            <p:ph type="title"/>
          </p:nvPr>
        </p:nvSpPr>
        <p:spPr>
          <a:xfrm>
            <a:off x="1137037" y="609600"/>
            <a:ext cx="6650303" cy="1330518"/>
          </a:xfrm>
        </p:spPr>
        <p:txBody>
          <a:bodyPr>
            <a:normAutofit/>
          </a:bodyPr>
          <a:lstStyle/>
          <a:p>
            <a:r>
              <a:rPr lang="tr-TR" b="1">
                <a:latin typeface="Arial Narrow" panose="020B0606020202030204" pitchFamily="34" charset="0"/>
              </a:rPr>
              <a:t>ÇEVRESEL ETKİ</a:t>
            </a:r>
            <a:endParaRPr lang="tr-TR"/>
          </a:p>
        </p:txBody>
      </p:sp>
      <p:pic>
        <p:nvPicPr>
          <p:cNvPr id="8" name="Resim 7">
            <a:extLst>
              <a:ext uri="{FF2B5EF4-FFF2-40B4-BE49-F238E27FC236}">
                <a16:creationId xmlns:a16="http://schemas.microsoft.com/office/drawing/2014/main" id="{B7AD941F-BCD9-9F58-9990-F1B45A5D67E8}"/>
              </a:ext>
            </a:extLst>
          </p:cNvPr>
          <p:cNvPicPr>
            <a:picLocks noChangeAspect="1"/>
          </p:cNvPicPr>
          <p:nvPr/>
        </p:nvPicPr>
        <p:blipFill>
          <a:blip r:embed="rId3"/>
          <a:srcRect t="20758" r="2" b="5402"/>
          <a:stretch>
            <a:fillRect/>
          </a:stretch>
        </p:blipFill>
        <p:spPr>
          <a:xfrm>
            <a:off x="8610600" y="10"/>
            <a:ext cx="3581400" cy="1677587"/>
          </a:xfrm>
          <a:custGeom>
            <a:avLst/>
            <a:gdLst/>
            <a:ahLst/>
            <a:cxnLst/>
            <a:rect l="l" t="t" r="r" b="b"/>
            <a:pathLst>
              <a:path w="3581400" h="1677597">
                <a:moveTo>
                  <a:pt x="161395" y="0"/>
                </a:moveTo>
                <a:lnTo>
                  <a:pt x="3581400" y="0"/>
                </a:lnTo>
                <a:lnTo>
                  <a:pt x="3581400" y="1677597"/>
                </a:lnTo>
                <a:lnTo>
                  <a:pt x="16028" y="1677597"/>
                </a:lnTo>
                <a:lnTo>
                  <a:pt x="14520" y="1674742"/>
                </a:lnTo>
                <a:cubicBezTo>
                  <a:pt x="19077" y="1661158"/>
                  <a:pt x="13236" y="1655969"/>
                  <a:pt x="11870" y="1634532"/>
                </a:cubicBezTo>
                <a:cubicBezTo>
                  <a:pt x="15960" y="1627315"/>
                  <a:pt x="14857" y="1619871"/>
                  <a:pt x="12123" y="1611974"/>
                </a:cubicBezTo>
                <a:cubicBezTo>
                  <a:pt x="14601" y="1592532"/>
                  <a:pt x="11088" y="1572641"/>
                  <a:pt x="10881" y="1549670"/>
                </a:cubicBezTo>
                <a:lnTo>
                  <a:pt x="1421" y="1487568"/>
                </a:lnTo>
                <a:lnTo>
                  <a:pt x="2231" y="1428268"/>
                </a:lnTo>
                <a:cubicBezTo>
                  <a:pt x="3846" y="1420887"/>
                  <a:pt x="5650" y="1413843"/>
                  <a:pt x="7559" y="1407245"/>
                </a:cubicBezTo>
                <a:cubicBezTo>
                  <a:pt x="2335" y="1397680"/>
                  <a:pt x="12971" y="1375400"/>
                  <a:pt x="1223" y="1371658"/>
                </a:cubicBezTo>
                <a:cubicBezTo>
                  <a:pt x="3461" y="1362565"/>
                  <a:pt x="8956" y="1359484"/>
                  <a:pt x="1070" y="1358381"/>
                </a:cubicBezTo>
                <a:cubicBezTo>
                  <a:pt x="1593" y="1355266"/>
                  <a:pt x="1218" y="1352935"/>
                  <a:pt x="412" y="1350955"/>
                </a:cubicBezTo>
                <a:lnTo>
                  <a:pt x="0" y="1350276"/>
                </a:lnTo>
                <a:lnTo>
                  <a:pt x="5162" y="1330155"/>
                </a:lnTo>
                <a:lnTo>
                  <a:pt x="4981" y="1326976"/>
                </a:lnTo>
                <a:lnTo>
                  <a:pt x="9454" y="1314508"/>
                </a:lnTo>
                <a:lnTo>
                  <a:pt x="17855" y="1287115"/>
                </a:lnTo>
                <a:cubicBezTo>
                  <a:pt x="19212" y="1284856"/>
                  <a:pt x="26250" y="1256761"/>
                  <a:pt x="28140" y="1255674"/>
                </a:cubicBezTo>
                <a:cubicBezTo>
                  <a:pt x="23472" y="1220662"/>
                  <a:pt x="37878" y="1249642"/>
                  <a:pt x="40706" y="1216246"/>
                </a:cubicBezTo>
                <a:cubicBezTo>
                  <a:pt x="29115" y="1194325"/>
                  <a:pt x="44888" y="1197089"/>
                  <a:pt x="48102" y="1147300"/>
                </a:cubicBezTo>
                <a:cubicBezTo>
                  <a:pt x="54707" y="1121708"/>
                  <a:pt x="50727" y="1107942"/>
                  <a:pt x="63890" y="1070753"/>
                </a:cubicBezTo>
                <a:cubicBezTo>
                  <a:pt x="68816" y="1034410"/>
                  <a:pt x="75171" y="958324"/>
                  <a:pt x="77661" y="929239"/>
                </a:cubicBezTo>
                <a:cubicBezTo>
                  <a:pt x="69046" y="901681"/>
                  <a:pt x="78084" y="919168"/>
                  <a:pt x="78834" y="896242"/>
                </a:cubicBezTo>
                <a:cubicBezTo>
                  <a:pt x="88537" y="908295"/>
                  <a:pt x="76451" y="866480"/>
                  <a:pt x="88448" y="872205"/>
                </a:cubicBezTo>
                <a:cubicBezTo>
                  <a:pt x="88206" y="867852"/>
                  <a:pt x="87591" y="863453"/>
                  <a:pt x="86885" y="858997"/>
                </a:cubicBezTo>
                <a:cubicBezTo>
                  <a:pt x="86765" y="858219"/>
                  <a:pt x="86642" y="857442"/>
                  <a:pt x="86522" y="856664"/>
                </a:cubicBezTo>
                <a:lnTo>
                  <a:pt x="87113" y="848522"/>
                </a:lnTo>
                <a:lnTo>
                  <a:pt x="84722" y="844735"/>
                </a:lnTo>
                <a:lnTo>
                  <a:pt x="83780" y="831413"/>
                </a:lnTo>
                <a:cubicBezTo>
                  <a:pt x="83822" y="826652"/>
                  <a:pt x="84330" y="821802"/>
                  <a:pt x="85585" y="816845"/>
                </a:cubicBezTo>
                <a:cubicBezTo>
                  <a:pt x="94144" y="803184"/>
                  <a:pt x="85848" y="765821"/>
                  <a:pt x="97019" y="749378"/>
                </a:cubicBezTo>
                <a:cubicBezTo>
                  <a:pt x="100233" y="742498"/>
                  <a:pt x="104715" y="716106"/>
                  <a:pt x="102234" y="708014"/>
                </a:cubicBezTo>
                <a:cubicBezTo>
                  <a:pt x="102481" y="701872"/>
                  <a:pt x="104818" y="696611"/>
                  <a:pt x="101661" y="690731"/>
                </a:cubicBezTo>
                <a:cubicBezTo>
                  <a:pt x="98063" y="682521"/>
                  <a:pt x="108190" y="669704"/>
                  <a:pt x="102578" y="667652"/>
                </a:cubicBezTo>
                <a:cubicBezTo>
                  <a:pt x="105340" y="642306"/>
                  <a:pt x="115874" y="560911"/>
                  <a:pt x="118234" y="538657"/>
                </a:cubicBezTo>
                <a:cubicBezTo>
                  <a:pt x="117638" y="537302"/>
                  <a:pt x="117131" y="535775"/>
                  <a:pt x="116730" y="534128"/>
                </a:cubicBezTo>
                <a:cubicBezTo>
                  <a:pt x="114402" y="524544"/>
                  <a:pt x="116056" y="512942"/>
                  <a:pt x="120423" y="508217"/>
                </a:cubicBezTo>
                <a:cubicBezTo>
                  <a:pt x="135842" y="482476"/>
                  <a:pt x="140032" y="452305"/>
                  <a:pt x="146490" y="425691"/>
                </a:cubicBezTo>
                <a:cubicBezTo>
                  <a:pt x="152632" y="394798"/>
                  <a:pt x="137378" y="407838"/>
                  <a:pt x="153347" y="374828"/>
                </a:cubicBezTo>
                <a:cubicBezTo>
                  <a:pt x="149818" y="367784"/>
                  <a:pt x="150382" y="362614"/>
                  <a:pt x="153662" y="355448"/>
                </a:cubicBezTo>
                <a:cubicBezTo>
                  <a:pt x="156334" y="340231"/>
                  <a:pt x="145653" y="334489"/>
                  <a:pt x="154323" y="323061"/>
                </a:cubicBezTo>
                <a:cubicBezTo>
                  <a:pt x="148259" y="322134"/>
                  <a:pt x="156546" y="292315"/>
                  <a:pt x="149604" y="295584"/>
                </a:cubicBezTo>
                <a:cubicBezTo>
                  <a:pt x="145978" y="282129"/>
                  <a:pt x="155190" y="282737"/>
                  <a:pt x="152223" y="269800"/>
                </a:cubicBezTo>
                <a:cubicBezTo>
                  <a:pt x="152875" y="257840"/>
                  <a:pt x="157283" y="280242"/>
                  <a:pt x="159574" y="268040"/>
                </a:cubicBezTo>
                <a:cubicBezTo>
                  <a:pt x="161332" y="252572"/>
                  <a:pt x="171677" y="259420"/>
                  <a:pt x="160187" y="239084"/>
                </a:cubicBezTo>
                <a:cubicBezTo>
                  <a:pt x="165715" y="225322"/>
                  <a:pt x="160228" y="218349"/>
                  <a:pt x="160377" y="194696"/>
                </a:cubicBezTo>
                <a:lnTo>
                  <a:pt x="162286" y="188429"/>
                </a:lnTo>
                <a:lnTo>
                  <a:pt x="156932" y="180431"/>
                </a:lnTo>
                <a:cubicBezTo>
                  <a:pt x="154788" y="175986"/>
                  <a:pt x="153490" y="170658"/>
                  <a:pt x="154246" y="163556"/>
                </a:cubicBezTo>
                <a:cubicBezTo>
                  <a:pt x="168756" y="121106"/>
                  <a:pt x="144558" y="160910"/>
                  <a:pt x="153818" y="90171"/>
                </a:cubicBezTo>
                <a:cubicBezTo>
                  <a:pt x="155960" y="86805"/>
                  <a:pt x="154719" y="77320"/>
                  <a:pt x="152128" y="77275"/>
                </a:cubicBezTo>
                <a:cubicBezTo>
                  <a:pt x="153243" y="72994"/>
                  <a:pt x="158878" y="63894"/>
                  <a:pt x="154912" y="61293"/>
                </a:cubicBezTo>
                <a:cubicBezTo>
                  <a:pt x="155507" y="49699"/>
                  <a:pt x="156808" y="38400"/>
                  <a:pt x="158770" y="27665"/>
                </a:cubicBezTo>
                <a:lnTo>
                  <a:pt x="164401" y="5871"/>
                </a:lnTo>
                <a:lnTo>
                  <a:pt x="161421" y="241"/>
                </a:lnTo>
                <a:cubicBezTo>
                  <a:pt x="161412" y="161"/>
                  <a:pt x="161403" y="80"/>
                  <a:pt x="161395" y="0"/>
                </a:cubicBezTo>
                <a:close/>
              </a:path>
            </a:pathLst>
          </a:custGeom>
        </p:spPr>
      </p:pic>
      <p:sp>
        <p:nvSpPr>
          <p:cNvPr id="3" name="İçerik Yer Tutucusu 2">
            <a:extLst>
              <a:ext uri="{FF2B5EF4-FFF2-40B4-BE49-F238E27FC236}">
                <a16:creationId xmlns:a16="http://schemas.microsoft.com/office/drawing/2014/main" id="{452F6980-A30E-48D3-3F43-9750EA77E485}"/>
              </a:ext>
            </a:extLst>
          </p:cNvPr>
          <p:cNvSpPr>
            <a:spLocks noGrp="1"/>
          </p:cNvSpPr>
          <p:nvPr>
            <p:ph idx="1"/>
          </p:nvPr>
        </p:nvSpPr>
        <p:spPr>
          <a:xfrm>
            <a:off x="1137038" y="2193779"/>
            <a:ext cx="6650302" cy="3908909"/>
          </a:xfrm>
        </p:spPr>
        <p:txBody>
          <a:bodyPr>
            <a:normAutofit/>
          </a:bodyPr>
          <a:lstStyle/>
          <a:p>
            <a:r>
              <a:rPr lang="tr-TR" sz="1400" b="1">
                <a:latin typeface="Arial Narrow" panose="020B0606020202030204" pitchFamily="34" charset="0"/>
              </a:rPr>
              <a:t>Kimyasalların azaltımı ve yönetimi hedeflerimiz doğrultusunda;</a:t>
            </a:r>
          </a:p>
          <a:p>
            <a:r>
              <a:rPr lang="tr-TR" sz="1400" b="1">
                <a:latin typeface="Arial Narrow" panose="020B0606020202030204" pitchFamily="34" charset="0"/>
              </a:rPr>
              <a:t>Tesis geneli temizlik ve ilaçlamada kullanılan kimyasalların eko etiketli olmasını tercih ediyoruz. Kimyasal tedarikçimiz tercihlerinde kademeli olarak eko-etiketli kimyasallarını kullanımına başladık İlaçlama yaparken mümkün olan alanlarda kimyasal değil de bakterilerin kullanıldığı biyolojik mücadele tercih ediyoruz.</a:t>
            </a:r>
          </a:p>
          <a:p>
            <a:r>
              <a:rPr lang="tr-TR" sz="1400" b="1">
                <a:latin typeface="Arial Narrow" panose="020B0606020202030204" pitchFamily="34" charset="0"/>
              </a:rPr>
              <a:t>Dezenfeksiyon işlemleri için klor, alkol vb. kimyasallar yerine ozon ve sirke kullanıyoruz. Sebze ve meyve dezenfeksiyonunda ozonla işlem yapılırken, cam temizliğinde beyaz sirke tercih ediyoruz</a:t>
            </a:r>
          </a:p>
          <a:p>
            <a:r>
              <a:rPr lang="tr-TR" sz="1400" b="1">
                <a:latin typeface="Arial Narrow" panose="020B0606020202030204" pitchFamily="34" charset="0"/>
              </a:rPr>
              <a:t>Tesis geneli tüketilen kimyasal miktarının kişi başı tüketimlerini takip ederek azaltmayı hedeflemekteyiz.</a:t>
            </a:r>
          </a:p>
          <a:p>
            <a:r>
              <a:rPr lang="tr-TR" sz="1400" b="1">
                <a:latin typeface="Arial Narrow" panose="020B0606020202030204" pitchFamily="34" charset="0"/>
              </a:rPr>
              <a:t>Kimyasalların kullanımında dozajlama ve refill dolum sistemlerini kullanmayı hedeflemekteyiz. Böylece uygun dozajda kimyasal kullanarak kimyasal tüketimini azaltmış olacağız.</a:t>
            </a:r>
          </a:p>
          <a:p>
            <a:r>
              <a:rPr lang="tr-TR" sz="1400" b="1">
                <a:latin typeface="Arial Narrow" panose="020B0606020202030204" pitchFamily="34" charset="0"/>
              </a:rPr>
              <a:t>Zararlılar ile mücadelede kimyasal tüketimi azaltılarak doğal tedbirlerden (sinek tutucu, yapışkanlı kağıt vb.) daha fazla yararlanmayı hedeflemekteyiz.</a:t>
            </a:r>
          </a:p>
          <a:p>
            <a:endParaRPr lang="tr-TR" sz="1400" b="1">
              <a:latin typeface="Arial Narrow" panose="020B0606020202030204" pitchFamily="34" charset="0"/>
            </a:endParaRPr>
          </a:p>
        </p:txBody>
      </p:sp>
      <p:pic>
        <p:nvPicPr>
          <p:cNvPr id="12" name="Resim 11">
            <a:extLst>
              <a:ext uri="{FF2B5EF4-FFF2-40B4-BE49-F238E27FC236}">
                <a16:creationId xmlns:a16="http://schemas.microsoft.com/office/drawing/2014/main" id="{E0308A3D-4A91-09E7-AA09-4B2C44BB2726}"/>
              </a:ext>
            </a:extLst>
          </p:cNvPr>
          <p:cNvPicPr>
            <a:picLocks noChangeAspect="1"/>
          </p:cNvPicPr>
          <p:nvPr/>
        </p:nvPicPr>
        <p:blipFill>
          <a:blip r:embed="rId4"/>
          <a:srcRect t="12697" r="-2" b="8734"/>
          <a:stretch>
            <a:fillRect/>
          </a:stretch>
        </p:blipFill>
        <p:spPr>
          <a:xfrm>
            <a:off x="8617346" y="1657844"/>
            <a:ext cx="3574654" cy="1752443"/>
          </a:xfrm>
          <a:custGeom>
            <a:avLst/>
            <a:gdLst/>
            <a:ahLst/>
            <a:cxnLst/>
            <a:rect l="l" t="t" r="r" b="b"/>
            <a:pathLst>
              <a:path w="3574654" h="1752443">
                <a:moveTo>
                  <a:pt x="8656" y="0"/>
                </a:moveTo>
                <a:lnTo>
                  <a:pt x="3574654" y="0"/>
                </a:lnTo>
                <a:lnTo>
                  <a:pt x="3574654" y="1752443"/>
                </a:lnTo>
                <a:lnTo>
                  <a:pt x="174206" y="1752443"/>
                </a:lnTo>
                <a:lnTo>
                  <a:pt x="173520" y="1742722"/>
                </a:lnTo>
                <a:cubicBezTo>
                  <a:pt x="166693" y="1740806"/>
                  <a:pt x="168850" y="1709464"/>
                  <a:pt x="158494" y="1720158"/>
                </a:cubicBezTo>
                <a:cubicBezTo>
                  <a:pt x="157707" y="1709842"/>
                  <a:pt x="161192" y="1700765"/>
                  <a:pt x="154638" y="1709133"/>
                </a:cubicBezTo>
                <a:cubicBezTo>
                  <a:pt x="154175" y="1705884"/>
                  <a:pt x="153224" y="1704360"/>
                  <a:pt x="152028" y="1703639"/>
                </a:cubicBezTo>
                <a:lnTo>
                  <a:pt x="151510" y="1703552"/>
                </a:lnTo>
                <a:lnTo>
                  <a:pt x="149939" y="1680484"/>
                </a:lnTo>
                <a:lnTo>
                  <a:pt x="148900" y="1678015"/>
                </a:lnTo>
                <a:cubicBezTo>
                  <a:pt x="148913" y="1672749"/>
                  <a:pt x="148924" y="1667484"/>
                  <a:pt x="148936" y="1662218"/>
                </a:cubicBezTo>
                <a:lnTo>
                  <a:pt x="148390" y="1654463"/>
                </a:lnTo>
                <a:lnTo>
                  <a:pt x="149402" y="1651435"/>
                </a:lnTo>
                <a:cubicBezTo>
                  <a:pt x="149846" y="1648628"/>
                  <a:pt x="149650" y="1645207"/>
                  <a:pt x="148002" y="1640413"/>
                </a:cubicBezTo>
                <a:lnTo>
                  <a:pt x="147401" y="1639463"/>
                </a:lnTo>
                <a:lnTo>
                  <a:pt x="147883" y="1629196"/>
                </a:lnTo>
                <a:cubicBezTo>
                  <a:pt x="148324" y="1625687"/>
                  <a:pt x="149076" y="1622319"/>
                  <a:pt x="150267" y="1619175"/>
                </a:cubicBezTo>
                <a:cubicBezTo>
                  <a:pt x="136723" y="1595128"/>
                  <a:pt x="139317" y="1561402"/>
                  <a:pt x="132165" y="1529881"/>
                </a:cubicBezTo>
                <a:cubicBezTo>
                  <a:pt x="133186" y="1488865"/>
                  <a:pt x="141785" y="1480519"/>
                  <a:pt x="131022" y="1453616"/>
                </a:cubicBezTo>
                <a:cubicBezTo>
                  <a:pt x="127310" y="1440813"/>
                  <a:pt x="129541" y="1421555"/>
                  <a:pt x="120754" y="1389024"/>
                </a:cubicBezTo>
                <a:cubicBezTo>
                  <a:pt x="114227" y="1358388"/>
                  <a:pt x="111705" y="1330175"/>
                  <a:pt x="105496" y="1302691"/>
                </a:cubicBezTo>
                <a:cubicBezTo>
                  <a:pt x="99430" y="1269937"/>
                  <a:pt x="99163" y="1277652"/>
                  <a:pt x="95268" y="1258284"/>
                </a:cubicBezTo>
                <a:cubicBezTo>
                  <a:pt x="93851" y="1254897"/>
                  <a:pt x="86672" y="1222305"/>
                  <a:pt x="84858" y="1219376"/>
                </a:cubicBezTo>
                <a:cubicBezTo>
                  <a:pt x="80520" y="1201736"/>
                  <a:pt x="73502" y="1179721"/>
                  <a:pt x="69245" y="1152443"/>
                </a:cubicBezTo>
                <a:cubicBezTo>
                  <a:pt x="72181" y="1130820"/>
                  <a:pt x="55102" y="1109065"/>
                  <a:pt x="59323" y="1082021"/>
                </a:cubicBezTo>
                <a:cubicBezTo>
                  <a:pt x="59933" y="1072426"/>
                  <a:pt x="56059" y="1044866"/>
                  <a:pt x="51817" y="1040962"/>
                </a:cubicBezTo>
                <a:cubicBezTo>
                  <a:pt x="50286" y="1035485"/>
                  <a:pt x="50657" y="1028293"/>
                  <a:pt x="46503" y="1027051"/>
                </a:cubicBezTo>
                <a:cubicBezTo>
                  <a:pt x="41346" y="1024363"/>
                  <a:pt x="45759" y="1001606"/>
                  <a:pt x="40736" y="1006491"/>
                </a:cubicBezTo>
                <a:cubicBezTo>
                  <a:pt x="43694" y="990397"/>
                  <a:pt x="32609" y="982630"/>
                  <a:pt x="28654" y="971512"/>
                </a:cubicBezTo>
                <a:cubicBezTo>
                  <a:pt x="30316" y="964989"/>
                  <a:pt x="28253" y="959112"/>
                  <a:pt x="25191" y="951644"/>
                </a:cubicBezTo>
                <a:lnTo>
                  <a:pt x="21142" y="941381"/>
                </a:lnTo>
                <a:cubicBezTo>
                  <a:pt x="21020" y="939810"/>
                  <a:pt x="20896" y="938238"/>
                  <a:pt x="20773" y="936667"/>
                </a:cubicBezTo>
                <a:cubicBezTo>
                  <a:pt x="19874" y="928278"/>
                  <a:pt x="16398" y="900629"/>
                  <a:pt x="15745" y="891045"/>
                </a:cubicBezTo>
                <a:lnTo>
                  <a:pt x="16852" y="879166"/>
                </a:lnTo>
                <a:cubicBezTo>
                  <a:pt x="16064" y="875445"/>
                  <a:pt x="11752" y="871879"/>
                  <a:pt x="11024" y="868721"/>
                </a:cubicBezTo>
                <a:lnTo>
                  <a:pt x="12485" y="860219"/>
                </a:lnTo>
                <a:cubicBezTo>
                  <a:pt x="8271" y="861111"/>
                  <a:pt x="11740" y="851094"/>
                  <a:pt x="11850" y="843525"/>
                </a:cubicBezTo>
                <a:cubicBezTo>
                  <a:pt x="11730" y="828022"/>
                  <a:pt x="11612" y="812518"/>
                  <a:pt x="11493" y="797015"/>
                </a:cubicBezTo>
                <a:lnTo>
                  <a:pt x="9000" y="768303"/>
                </a:lnTo>
                <a:lnTo>
                  <a:pt x="10494" y="759507"/>
                </a:lnTo>
                <a:cubicBezTo>
                  <a:pt x="10852" y="740351"/>
                  <a:pt x="4936" y="719172"/>
                  <a:pt x="9764" y="705570"/>
                </a:cubicBezTo>
                <a:cubicBezTo>
                  <a:pt x="10332" y="700041"/>
                  <a:pt x="10202" y="695038"/>
                  <a:pt x="9638" y="690388"/>
                </a:cubicBezTo>
                <a:lnTo>
                  <a:pt x="7047" y="677974"/>
                </a:lnTo>
                <a:lnTo>
                  <a:pt x="0" y="653388"/>
                </a:lnTo>
                <a:cubicBezTo>
                  <a:pt x="12182" y="652146"/>
                  <a:pt x="-4668" y="595337"/>
                  <a:pt x="6127" y="601549"/>
                </a:cubicBezTo>
                <a:cubicBezTo>
                  <a:pt x="3933" y="578838"/>
                  <a:pt x="25694" y="557816"/>
                  <a:pt x="13968" y="535919"/>
                </a:cubicBezTo>
                <a:cubicBezTo>
                  <a:pt x="14926" y="501851"/>
                  <a:pt x="11016" y="453329"/>
                  <a:pt x="11875" y="420166"/>
                </a:cubicBezTo>
                <a:cubicBezTo>
                  <a:pt x="6938" y="426282"/>
                  <a:pt x="8070" y="396529"/>
                  <a:pt x="8209" y="392858"/>
                </a:cubicBezTo>
                <a:cubicBezTo>
                  <a:pt x="10678" y="370586"/>
                  <a:pt x="9897" y="351343"/>
                  <a:pt x="13049" y="312846"/>
                </a:cubicBezTo>
                <a:cubicBezTo>
                  <a:pt x="11510" y="278783"/>
                  <a:pt x="19654" y="249172"/>
                  <a:pt x="10752" y="217790"/>
                </a:cubicBezTo>
                <a:cubicBezTo>
                  <a:pt x="12418" y="215662"/>
                  <a:pt x="13704" y="213034"/>
                  <a:pt x="14712" y="210066"/>
                </a:cubicBezTo>
                <a:lnTo>
                  <a:pt x="16900" y="200849"/>
                </a:lnTo>
                <a:lnTo>
                  <a:pt x="16484" y="199564"/>
                </a:lnTo>
                <a:cubicBezTo>
                  <a:pt x="15715" y="194009"/>
                  <a:pt x="16101" y="190699"/>
                  <a:pt x="16998" y="188389"/>
                </a:cubicBezTo>
                <a:lnTo>
                  <a:pt x="18474" y="186250"/>
                </a:lnTo>
                <a:lnTo>
                  <a:pt x="19253" y="178676"/>
                </a:lnTo>
                <a:lnTo>
                  <a:pt x="23738" y="138548"/>
                </a:lnTo>
                <a:lnTo>
                  <a:pt x="23258" y="138123"/>
                </a:lnTo>
                <a:cubicBezTo>
                  <a:pt x="22237" y="136655"/>
                  <a:pt x="21585" y="134605"/>
                  <a:pt x="21688" y="131277"/>
                </a:cubicBezTo>
                <a:cubicBezTo>
                  <a:pt x="14019" y="134681"/>
                  <a:pt x="18874" y="128568"/>
                  <a:pt x="19855" y="118460"/>
                </a:cubicBezTo>
                <a:cubicBezTo>
                  <a:pt x="8164" y="121490"/>
                  <a:pt x="15490" y="93803"/>
                  <a:pt x="9287" y="87467"/>
                </a:cubicBezTo>
                <a:cubicBezTo>
                  <a:pt x="10272" y="79974"/>
                  <a:pt x="11100" y="72101"/>
                  <a:pt x="11706" y="64012"/>
                </a:cubicBezTo>
                <a:cubicBezTo>
                  <a:pt x="11774" y="62414"/>
                  <a:pt x="11844" y="60817"/>
                  <a:pt x="11913" y="59219"/>
                </a:cubicBezTo>
                <a:lnTo>
                  <a:pt x="11800" y="59091"/>
                </a:lnTo>
                <a:cubicBezTo>
                  <a:pt x="11601" y="57983"/>
                  <a:pt x="11577" y="56382"/>
                  <a:pt x="11792" y="53973"/>
                </a:cubicBezTo>
                <a:lnTo>
                  <a:pt x="12291" y="50475"/>
                </a:lnTo>
                <a:lnTo>
                  <a:pt x="12694" y="41175"/>
                </a:lnTo>
                <a:lnTo>
                  <a:pt x="12068" y="37768"/>
                </a:lnTo>
                <a:lnTo>
                  <a:pt x="10718" y="36122"/>
                </a:lnTo>
                <a:cubicBezTo>
                  <a:pt x="10782" y="35853"/>
                  <a:pt x="10846" y="35583"/>
                  <a:pt x="10911" y="35314"/>
                </a:cubicBezTo>
                <a:cubicBezTo>
                  <a:pt x="13618" y="29654"/>
                  <a:pt x="17224" y="28942"/>
                  <a:pt x="7774" y="16898"/>
                </a:cubicBezTo>
                <a:close/>
              </a:path>
            </a:pathLst>
          </a:custGeom>
        </p:spPr>
      </p:pic>
      <p:pic>
        <p:nvPicPr>
          <p:cNvPr id="5" name="Resim 4">
            <a:extLst>
              <a:ext uri="{FF2B5EF4-FFF2-40B4-BE49-F238E27FC236}">
                <a16:creationId xmlns:a16="http://schemas.microsoft.com/office/drawing/2014/main" id="{A8D84527-B6A1-5065-739C-2D9F22E4BB26}"/>
              </a:ext>
            </a:extLst>
          </p:cNvPr>
          <p:cNvPicPr>
            <a:picLocks noChangeAspect="1"/>
          </p:cNvPicPr>
          <p:nvPr/>
        </p:nvPicPr>
        <p:blipFill>
          <a:blip r:embed="rId5"/>
          <a:srcRect t="26325" r="-2" b="9693"/>
          <a:stretch>
            <a:fillRect/>
          </a:stretch>
        </p:blipFill>
        <p:spPr>
          <a:xfrm>
            <a:off x="8786988" y="3390534"/>
            <a:ext cx="3405012" cy="1752443"/>
          </a:xfrm>
          <a:custGeom>
            <a:avLst/>
            <a:gdLst/>
            <a:ahLst/>
            <a:cxnLst/>
            <a:rect l="l" t="t" r="r" b="b"/>
            <a:pathLst>
              <a:path w="3405012" h="1752443">
                <a:moveTo>
                  <a:pt x="0" y="0"/>
                </a:moveTo>
                <a:lnTo>
                  <a:pt x="3405012" y="0"/>
                </a:lnTo>
                <a:lnTo>
                  <a:pt x="3405012" y="1752443"/>
                </a:lnTo>
                <a:lnTo>
                  <a:pt x="150701" y="1752443"/>
                </a:lnTo>
                <a:lnTo>
                  <a:pt x="151133" y="1747002"/>
                </a:lnTo>
                <a:cubicBezTo>
                  <a:pt x="148082" y="1720397"/>
                  <a:pt x="138162" y="1706976"/>
                  <a:pt x="141124" y="1679782"/>
                </a:cubicBezTo>
                <a:cubicBezTo>
                  <a:pt x="138233" y="1654888"/>
                  <a:pt x="132497" y="1634841"/>
                  <a:pt x="132620" y="1612573"/>
                </a:cubicBezTo>
                <a:cubicBezTo>
                  <a:pt x="129044" y="1605219"/>
                  <a:pt x="127104" y="1597620"/>
                  <a:pt x="130223" y="1587920"/>
                </a:cubicBezTo>
                <a:lnTo>
                  <a:pt x="118649" y="1517306"/>
                </a:lnTo>
                <a:cubicBezTo>
                  <a:pt x="118727" y="1504116"/>
                  <a:pt x="126587" y="1522582"/>
                  <a:pt x="125184" y="1510721"/>
                </a:cubicBezTo>
                <a:cubicBezTo>
                  <a:pt x="120254" y="1500337"/>
                  <a:pt x="128918" y="1494774"/>
                  <a:pt x="123286" y="1484337"/>
                </a:cubicBezTo>
                <a:cubicBezTo>
                  <a:pt x="117384" y="1492089"/>
                  <a:pt x="120076" y="1448204"/>
                  <a:pt x="114286" y="1451361"/>
                </a:cubicBezTo>
                <a:cubicBezTo>
                  <a:pt x="120422" y="1434659"/>
                  <a:pt x="109532" y="1426428"/>
                  <a:pt x="109458" y="1410107"/>
                </a:cubicBezTo>
                <a:cubicBezTo>
                  <a:pt x="111304" y="1401070"/>
                  <a:pt x="116414" y="1379312"/>
                  <a:pt x="111952" y="1374933"/>
                </a:cubicBezTo>
                <a:cubicBezTo>
                  <a:pt x="121247" y="1332742"/>
                  <a:pt x="111990" y="1355376"/>
                  <a:pt x="112507" y="1321763"/>
                </a:cubicBezTo>
                <a:cubicBezTo>
                  <a:pt x="114038" y="1292024"/>
                  <a:pt x="104680" y="1296583"/>
                  <a:pt x="114684" y="1261703"/>
                </a:cubicBezTo>
                <a:cubicBezTo>
                  <a:pt x="117951" y="1254272"/>
                  <a:pt x="117538" y="1242085"/>
                  <a:pt x="113764" y="1234482"/>
                </a:cubicBezTo>
                <a:cubicBezTo>
                  <a:pt x="113115" y="1233173"/>
                  <a:pt x="112388" y="1232054"/>
                  <a:pt x="111607" y="1231156"/>
                </a:cubicBezTo>
                <a:cubicBezTo>
                  <a:pt x="119170" y="1209268"/>
                  <a:pt x="112520" y="1202536"/>
                  <a:pt x="118230" y="1191103"/>
                </a:cubicBezTo>
                <a:cubicBezTo>
                  <a:pt x="116952" y="1164152"/>
                  <a:pt x="106928" y="1147748"/>
                  <a:pt x="111866" y="1137301"/>
                </a:cubicBezTo>
                <a:cubicBezTo>
                  <a:pt x="109070" y="1117917"/>
                  <a:pt x="103766" y="1087902"/>
                  <a:pt x="101461" y="1074796"/>
                </a:cubicBezTo>
                <a:cubicBezTo>
                  <a:pt x="97539" y="1071283"/>
                  <a:pt x="98827" y="1064698"/>
                  <a:pt x="98024" y="1058665"/>
                </a:cubicBezTo>
                <a:cubicBezTo>
                  <a:pt x="94360" y="1052587"/>
                  <a:pt x="94092" y="1024379"/>
                  <a:pt x="95922" y="1015662"/>
                </a:cubicBezTo>
                <a:lnTo>
                  <a:pt x="91333" y="988711"/>
                </a:lnTo>
                <a:cubicBezTo>
                  <a:pt x="98562" y="941987"/>
                  <a:pt x="70330" y="921576"/>
                  <a:pt x="96654" y="884719"/>
                </a:cubicBezTo>
                <a:cubicBezTo>
                  <a:pt x="96548" y="867680"/>
                  <a:pt x="88256" y="880245"/>
                  <a:pt x="88150" y="863206"/>
                </a:cubicBezTo>
                <a:cubicBezTo>
                  <a:pt x="84996" y="840798"/>
                  <a:pt x="96332" y="851480"/>
                  <a:pt x="83698" y="830894"/>
                </a:cubicBezTo>
                <a:cubicBezTo>
                  <a:pt x="86835" y="790339"/>
                  <a:pt x="74016" y="769075"/>
                  <a:pt x="83164" y="732509"/>
                </a:cubicBezTo>
                <a:cubicBezTo>
                  <a:pt x="78466" y="739607"/>
                  <a:pt x="78936" y="653434"/>
                  <a:pt x="79811" y="641624"/>
                </a:cubicBezTo>
                <a:cubicBezTo>
                  <a:pt x="79592" y="616474"/>
                  <a:pt x="81385" y="589914"/>
                  <a:pt x="81852" y="551694"/>
                </a:cubicBezTo>
                <a:cubicBezTo>
                  <a:pt x="78871" y="517898"/>
                  <a:pt x="88476" y="533562"/>
                  <a:pt x="78257" y="503221"/>
                </a:cubicBezTo>
                <a:cubicBezTo>
                  <a:pt x="78107" y="484544"/>
                  <a:pt x="80125" y="442761"/>
                  <a:pt x="80950" y="439631"/>
                </a:cubicBezTo>
                <a:lnTo>
                  <a:pt x="80482" y="438394"/>
                </a:lnTo>
                <a:cubicBezTo>
                  <a:pt x="79478" y="432938"/>
                  <a:pt x="79723" y="429594"/>
                  <a:pt x="80521" y="427195"/>
                </a:cubicBezTo>
                <a:lnTo>
                  <a:pt x="81904" y="424907"/>
                </a:lnTo>
                <a:cubicBezTo>
                  <a:pt x="82057" y="422363"/>
                  <a:pt x="82210" y="419819"/>
                  <a:pt x="82363" y="417275"/>
                </a:cubicBezTo>
                <a:lnTo>
                  <a:pt x="84426" y="402379"/>
                </a:lnTo>
                <a:lnTo>
                  <a:pt x="83723" y="399462"/>
                </a:lnTo>
                <a:lnTo>
                  <a:pt x="85140" y="376794"/>
                </a:lnTo>
                <a:lnTo>
                  <a:pt x="84643" y="376419"/>
                </a:lnTo>
                <a:cubicBezTo>
                  <a:pt x="83560" y="375065"/>
                  <a:pt x="82822" y="373090"/>
                  <a:pt x="82783" y="369762"/>
                </a:cubicBezTo>
                <a:cubicBezTo>
                  <a:pt x="75270" y="373969"/>
                  <a:pt x="79859" y="367360"/>
                  <a:pt x="80411" y="357178"/>
                </a:cubicBezTo>
                <a:cubicBezTo>
                  <a:pt x="68864" y="361439"/>
                  <a:pt x="75006" y="333058"/>
                  <a:pt x="68544" y="327402"/>
                </a:cubicBezTo>
                <a:cubicBezTo>
                  <a:pt x="69211" y="319824"/>
                  <a:pt x="69703" y="311889"/>
                  <a:pt x="69965" y="303760"/>
                </a:cubicBezTo>
                <a:cubicBezTo>
                  <a:pt x="69966" y="302159"/>
                  <a:pt x="69968" y="300559"/>
                  <a:pt x="69969" y="298958"/>
                </a:cubicBezTo>
                <a:lnTo>
                  <a:pt x="69852" y="298844"/>
                </a:lnTo>
                <a:cubicBezTo>
                  <a:pt x="69606" y="297762"/>
                  <a:pt x="69513" y="296167"/>
                  <a:pt x="69626" y="293743"/>
                </a:cubicBezTo>
                <a:lnTo>
                  <a:pt x="69977" y="290202"/>
                </a:lnTo>
                <a:lnTo>
                  <a:pt x="69984" y="280887"/>
                </a:lnTo>
                <a:lnTo>
                  <a:pt x="69214" y="277557"/>
                </a:lnTo>
                <a:cubicBezTo>
                  <a:pt x="64253" y="266466"/>
                  <a:pt x="49047" y="274944"/>
                  <a:pt x="54630" y="251845"/>
                </a:cubicBezTo>
                <a:cubicBezTo>
                  <a:pt x="50339" y="228523"/>
                  <a:pt x="39950" y="218978"/>
                  <a:pt x="41532" y="193531"/>
                </a:cubicBezTo>
                <a:cubicBezTo>
                  <a:pt x="37482" y="171719"/>
                  <a:pt x="30875" y="155057"/>
                  <a:pt x="29911" y="134827"/>
                </a:cubicBezTo>
                <a:cubicBezTo>
                  <a:pt x="26044" y="129106"/>
                  <a:pt x="23769" y="122729"/>
                  <a:pt x="26358" y="113105"/>
                </a:cubicBezTo>
                <a:cubicBezTo>
                  <a:pt x="21488" y="93532"/>
                  <a:pt x="15187" y="92470"/>
                  <a:pt x="17140" y="76451"/>
                </a:cubicBezTo>
                <a:cubicBezTo>
                  <a:pt x="6336" y="71246"/>
                  <a:pt x="9567" y="68160"/>
                  <a:pt x="11130" y="60946"/>
                </a:cubicBezTo>
                <a:cubicBezTo>
                  <a:pt x="11146" y="60646"/>
                  <a:pt x="11160" y="60347"/>
                  <a:pt x="11175" y="60047"/>
                </a:cubicBezTo>
                <a:lnTo>
                  <a:pt x="9643" y="59374"/>
                </a:lnTo>
                <a:lnTo>
                  <a:pt x="8490" y="56536"/>
                </a:lnTo>
                <a:lnTo>
                  <a:pt x="7301" y="47381"/>
                </a:lnTo>
                <a:cubicBezTo>
                  <a:pt x="7260" y="46156"/>
                  <a:pt x="7219" y="44931"/>
                  <a:pt x="7178" y="43706"/>
                </a:cubicBezTo>
                <a:cubicBezTo>
                  <a:pt x="6973" y="41260"/>
                  <a:pt x="6682" y="39746"/>
                  <a:pt x="6309" y="38823"/>
                </a:cubicBezTo>
                <a:cubicBezTo>
                  <a:pt x="6268" y="38807"/>
                  <a:pt x="6228" y="38790"/>
                  <a:pt x="6186" y="38775"/>
                </a:cubicBezTo>
                <a:lnTo>
                  <a:pt x="5573" y="34055"/>
                </a:lnTo>
                <a:cubicBezTo>
                  <a:pt x="4775" y="25924"/>
                  <a:pt x="4222" y="17849"/>
                  <a:pt x="3878" y="10032"/>
                </a:cubicBezTo>
                <a:close/>
              </a:path>
            </a:pathLst>
          </a:custGeom>
        </p:spPr>
      </p:pic>
      <p:pic>
        <p:nvPicPr>
          <p:cNvPr id="6" name="Resim 5">
            <a:extLst>
              <a:ext uri="{FF2B5EF4-FFF2-40B4-BE49-F238E27FC236}">
                <a16:creationId xmlns:a16="http://schemas.microsoft.com/office/drawing/2014/main" id="{198AC063-33E2-27DD-95D3-7A2F86296566}"/>
              </a:ext>
            </a:extLst>
          </p:cNvPr>
          <p:cNvPicPr>
            <a:picLocks noChangeAspect="1"/>
          </p:cNvPicPr>
          <p:nvPr/>
        </p:nvPicPr>
        <p:blipFill>
          <a:blip r:embed="rId6"/>
          <a:srcRect t="1644" r="-2" b="28505"/>
          <a:stretch>
            <a:fillRect/>
          </a:stretch>
        </p:blipFill>
        <p:spPr>
          <a:xfrm>
            <a:off x="8936986" y="5142978"/>
            <a:ext cx="3255014" cy="1715021"/>
          </a:xfrm>
          <a:custGeom>
            <a:avLst/>
            <a:gdLst/>
            <a:ahLst/>
            <a:cxnLst/>
            <a:rect l="l" t="t" r="r" b="b"/>
            <a:pathLst>
              <a:path w="3255014" h="1715021">
                <a:moveTo>
                  <a:pt x="703" y="0"/>
                </a:moveTo>
                <a:lnTo>
                  <a:pt x="3255014" y="0"/>
                </a:lnTo>
                <a:lnTo>
                  <a:pt x="3255014" y="1715021"/>
                </a:lnTo>
                <a:lnTo>
                  <a:pt x="20680" y="1715021"/>
                </a:lnTo>
                <a:lnTo>
                  <a:pt x="27488" y="1676166"/>
                </a:lnTo>
                <a:cubicBezTo>
                  <a:pt x="30060" y="1660248"/>
                  <a:pt x="32104" y="1646802"/>
                  <a:pt x="33656" y="1637755"/>
                </a:cubicBezTo>
                <a:cubicBezTo>
                  <a:pt x="39029" y="1635240"/>
                  <a:pt x="39060" y="1630227"/>
                  <a:pt x="36785" y="1620849"/>
                </a:cubicBezTo>
                <a:cubicBezTo>
                  <a:pt x="38105" y="1551256"/>
                  <a:pt x="100227" y="1472104"/>
                  <a:pt x="76656" y="1455842"/>
                </a:cubicBezTo>
                <a:cubicBezTo>
                  <a:pt x="77016" y="1439452"/>
                  <a:pt x="56490" y="1383714"/>
                  <a:pt x="62616" y="1345149"/>
                </a:cubicBezTo>
                <a:cubicBezTo>
                  <a:pt x="75519" y="1331119"/>
                  <a:pt x="65286" y="1248289"/>
                  <a:pt x="66967" y="1229214"/>
                </a:cubicBezTo>
                <a:cubicBezTo>
                  <a:pt x="75027" y="1226771"/>
                  <a:pt x="69197" y="1193906"/>
                  <a:pt x="80884" y="1198474"/>
                </a:cubicBezTo>
                <a:cubicBezTo>
                  <a:pt x="85953" y="1195255"/>
                  <a:pt x="86179" y="1185792"/>
                  <a:pt x="81857" y="1180728"/>
                </a:cubicBezTo>
                <a:cubicBezTo>
                  <a:pt x="83204" y="1169547"/>
                  <a:pt x="89262" y="1163440"/>
                  <a:pt x="82257" y="1151133"/>
                </a:cubicBezTo>
                <a:cubicBezTo>
                  <a:pt x="83837" y="1135715"/>
                  <a:pt x="101636" y="1122513"/>
                  <a:pt x="90618" y="1108407"/>
                </a:cubicBezTo>
                <a:cubicBezTo>
                  <a:pt x="108621" y="1097725"/>
                  <a:pt x="92049" y="1049300"/>
                  <a:pt x="95940" y="1018477"/>
                </a:cubicBezTo>
                <a:cubicBezTo>
                  <a:pt x="114997" y="965378"/>
                  <a:pt x="94883" y="900337"/>
                  <a:pt x="128252" y="875323"/>
                </a:cubicBezTo>
                <a:cubicBezTo>
                  <a:pt x="120042" y="819830"/>
                  <a:pt x="132154" y="777393"/>
                  <a:pt x="134499" y="734639"/>
                </a:cubicBezTo>
                <a:cubicBezTo>
                  <a:pt x="138830" y="715422"/>
                  <a:pt x="127012" y="702516"/>
                  <a:pt x="137671" y="686595"/>
                </a:cubicBezTo>
                <a:cubicBezTo>
                  <a:pt x="135031" y="648181"/>
                  <a:pt x="154500" y="566929"/>
                  <a:pt x="118662" y="504151"/>
                </a:cubicBezTo>
                <a:lnTo>
                  <a:pt x="70076" y="334867"/>
                </a:lnTo>
                <a:cubicBezTo>
                  <a:pt x="53138" y="284991"/>
                  <a:pt x="46242" y="268345"/>
                  <a:pt x="38295" y="239789"/>
                </a:cubicBezTo>
                <a:cubicBezTo>
                  <a:pt x="35440" y="214890"/>
                  <a:pt x="43757" y="197719"/>
                  <a:pt x="36565" y="163529"/>
                </a:cubicBezTo>
                <a:cubicBezTo>
                  <a:pt x="37934" y="145766"/>
                  <a:pt x="25190" y="110716"/>
                  <a:pt x="25258" y="98318"/>
                </a:cubicBezTo>
                <a:cubicBezTo>
                  <a:pt x="23374" y="99154"/>
                  <a:pt x="21566" y="92403"/>
                  <a:pt x="22800" y="89141"/>
                </a:cubicBezTo>
                <a:cubicBezTo>
                  <a:pt x="22768" y="32571"/>
                  <a:pt x="9002" y="70779"/>
                  <a:pt x="15482" y="33826"/>
                </a:cubicBezTo>
                <a:cubicBezTo>
                  <a:pt x="15094" y="16959"/>
                  <a:pt x="2812" y="18391"/>
                  <a:pt x="0" y="8846"/>
                </a:cubicBezTo>
                <a:close/>
              </a:path>
            </a:pathLst>
          </a:custGeom>
        </p:spPr>
      </p:pic>
    </p:spTree>
    <p:extLst>
      <p:ext uri="{BB962C8B-B14F-4D97-AF65-F5344CB8AC3E}">
        <p14:creationId xmlns:p14="http://schemas.microsoft.com/office/powerpoint/2010/main" val="4233809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aşlık 7">
            <a:extLst>
              <a:ext uri="{FF2B5EF4-FFF2-40B4-BE49-F238E27FC236}">
                <a16:creationId xmlns:a16="http://schemas.microsoft.com/office/drawing/2014/main" id="{9EC64966-C3FB-BF38-E4CB-1CDA3DE0700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ENERJİ TÜKETİMİ</a:t>
            </a:r>
            <a:br>
              <a:rPr lang="en-US" sz="4000" b="1" kern="1200">
                <a:solidFill>
                  <a:srgbClr val="FFFFFF"/>
                </a:solidFill>
                <a:latin typeface="+mj-lt"/>
                <a:ea typeface="+mj-ea"/>
                <a:cs typeface="+mj-cs"/>
              </a:rPr>
            </a:br>
            <a:endParaRPr lang="en-US" sz="4000" kern="1200">
              <a:solidFill>
                <a:srgbClr val="FFFFFF"/>
              </a:solidFill>
              <a:latin typeface="+mj-lt"/>
              <a:ea typeface="+mj-ea"/>
              <a:cs typeface="+mj-cs"/>
            </a:endParaRPr>
          </a:p>
        </p:txBody>
      </p:sp>
      <p:pic>
        <p:nvPicPr>
          <p:cNvPr id="6" name="Resim 5">
            <a:extLst>
              <a:ext uri="{FF2B5EF4-FFF2-40B4-BE49-F238E27FC236}">
                <a16:creationId xmlns:a16="http://schemas.microsoft.com/office/drawing/2014/main" id="{7CFC5B55-826D-8496-3CA8-84406D912F7C}"/>
              </a:ext>
            </a:extLst>
          </p:cNvPr>
          <p:cNvPicPr>
            <a:picLocks noChangeAspect="1"/>
          </p:cNvPicPr>
          <p:nvPr/>
        </p:nvPicPr>
        <p:blipFill>
          <a:blip r:embed="rId2"/>
          <a:stretch>
            <a:fillRect/>
          </a:stretch>
        </p:blipFill>
        <p:spPr>
          <a:xfrm>
            <a:off x="4346678" y="264292"/>
            <a:ext cx="7225748" cy="2872234"/>
          </a:xfrm>
          <a:prstGeom prst="rect">
            <a:avLst/>
          </a:prstGeom>
        </p:spPr>
      </p:pic>
      <p:sp>
        <p:nvSpPr>
          <p:cNvPr id="9" name="Metin kutusu 8">
            <a:extLst>
              <a:ext uri="{FF2B5EF4-FFF2-40B4-BE49-F238E27FC236}">
                <a16:creationId xmlns:a16="http://schemas.microsoft.com/office/drawing/2014/main" id="{8794CE10-D05E-A92F-C0C3-7FF31D0460A1}"/>
              </a:ext>
            </a:extLst>
          </p:cNvPr>
          <p:cNvSpPr txBox="1"/>
          <p:nvPr/>
        </p:nvSpPr>
        <p:spPr>
          <a:xfrm>
            <a:off x="4495807" y="3612268"/>
            <a:ext cx="6093912" cy="923330"/>
          </a:xfrm>
          <a:prstGeom prst="rect">
            <a:avLst/>
          </a:prstGeom>
          <a:noFill/>
        </p:spPr>
        <p:txBody>
          <a:bodyPr wrap="square">
            <a:spAutoFit/>
          </a:bodyPr>
          <a:lstStyle/>
          <a:p>
            <a:r>
              <a:rPr lang="tr-TR" b="1" dirty="0"/>
              <a:t>En Yüksek Tüketim:</a:t>
            </a:r>
            <a:r>
              <a:rPr lang="tr-TR" dirty="0"/>
              <a:t> </a:t>
            </a:r>
            <a:r>
              <a:rPr lang="tr-TR" b="1" dirty="0"/>
              <a:t>Ağustos</a:t>
            </a:r>
            <a:r>
              <a:rPr lang="tr-TR" dirty="0"/>
              <a:t> ayında, en yüksek misafir sayısına (259) karşılık en yüksek aylık elektrik tüketimi (91.195 kWh) gerçekleşmiştir</a:t>
            </a:r>
          </a:p>
        </p:txBody>
      </p:sp>
    </p:spTree>
    <p:extLst>
      <p:ext uri="{BB962C8B-B14F-4D97-AF65-F5344CB8AC3E}">
        <p14:creationId xmlns:p14="http://schemas.microsoft.com/office/powerpoint/2010/main" val="116369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055DB1B-84BD-996D-E5BB-06A3E53FE84B}"/>
              </a:ext>
            </a:extLst>
          </p:cNvPr>
          <p:cNvSpPr>
            <a:spLocks noGrp="1"/>
          </p:cNvSpPr>
          <p:nvPr>
            <p:ph type="title"/>
          </p:nvPr>
        </p:nvSpPr>
        <p:spPr>
          <a:xfrm>
            <a:off x="686834" y="1153572"/>
            <a:ext cx="3200400" cy="4461163"/>
          </a:xfrm>
        </p:spPr>
        <p:txBody>
          <a:bodyPr>
            <a:normAutofit/>
          </a:bodyPr>
          <a:lstStyle/>
          <a:p>
            <a:r>
              <a:rPr lang="tr-TR" b="1">
                <a:solidFill>
                  <a:srgbClr val="FFFFFF"/>
                </a:solidFill>
                <a:latin typeface="Arial Narrow" panose="020B0606020202030204" pitchFamily="34" charset="0"/>
              </a:rPr>
              <a:t>ÇALIŞAN VE İNSAN HAKLARI</a:t>
            </a:r>
            <a:endParaRPr lang="tr-TR" b="1" dirty="0">
              <a:solidFill>
                <a:srgbClr val="FFFFFF"/>
              </a:solidFill>
              <a:latin typeface="Arial Narrow" panose="020B0606020202030204" pitchFamily="34" charset="0"/>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İçerik Yer Tutucusu 2">
            <a:extLst>
              <a:ext uri="{FF2B5EF4-FFF2-40B4-BE49-F238E27FC236}">
                <a16:creationId xmlns:a16="http://schemas.microsoft.com/office/drawing/2014/main" id="{23735505-1839-6CAA-4766-651A95A38577}"/>
              </a:ext>
            </a:extLst>
          </p:cNvPr>
          <p:cNvSpPr>
            <a:spLocks noGrp="1"/>
          </p:cNvSpPr>
          <p:nvPr>
            <p:ph idx="1"/>
          </p:nvPr>
        </p:nvSpPr>
        <p:spPr>
          <a:xfrm>
            <a:off x="4447308" y="591344"/>
            <a:ext cx="6906491" cy="5585619"/>
          </a:xfrm>
        </p:spPr>
        <p:txBody>
          <a:bodyPr anchor="ctr">
            <a:normAutofit/>
          </a:bodyPr>
          <a:lstStyle/>
          <a:p>
            <a:pPr marL="0" indent="0">
              <a:buNone/>
            </a:pPr>
            <a:r>
              <a:rPr lang="tr-TR" sz="2200" b="1">
                <a:latin typeface="Arial Narrow" panose="020B0606020202030204" pitchFamily="34" charset="0"/>
              </a:rPr>
              <a:t>Amaçlar/Hedefler/Planlar</a:t>
            </a:r>
          </a:p>
          <a:p>
            <a:pPr marL="0" indent="0">
              <a:buNone/>
            </a:pPr>
            <a:r>
              <a:rPr lang="tr-TR" sz="2200">
                <a:latin typeface="Arial Narrow" panose="020B0606020202030204" pitchFamily="34" charset="0"/>
              </a:rPr>
              <a:t>Turizm paydaşlarımızın ve çalışanlarımızın haklarını gözetmek, ayrımcılık yapmamak, adil çalışma/terfi koşulları, insancıl yaşama, eğitim ve çalışma ergonomisinin sağlanması.</a:t>
            </a:r>
          </a:p>
          <a:p>
            <a:pPr marL="0" indent="0">
              <a:buNone/>
            </a:pPr>
            <a:r>
              <a:rPr lang="it-IT" sz="2200" b="1" i="0" u="none" strike="noStrike" baseline="0">
                <a:latin typeface="Arial Narrow" panose="020B0606020202030204" pitchFamily="34" charset="0"/>
              </a:rPr>
              <a:t>İşe alım ve Terfi Süreci:</a:t>
            </a:r>
            <a:endParaRPr lang="tr-TR" sz="2200" b="1" i="0" u="none" strike="noStrike" baseline="0">
              <a:latin typeface="Arial Narrow" panose="020B0606020202030204" pitchFamily="34" charset="0"/>
            </a:endParaRPr>
          </a:p>
          <a:p>
            <a:pPr marL="0" indent="0">
              <a:buNone/>
            </a:pPr>
            <a:r>
              <a:rPr lang="tr-TR" sz="2200">
                <a:latin typeface="Arial Narrow" panose="020B0606020202030204" pitchFamily="34" charset="0"/>
              </a:rPr>
              <a:t>Çalışan personelin din, mezhep, dil, ırk, renk, cinsiyet, siyasi görüş, felsefi inançlar ve benzeri nedenlerle çalışanlar arasında ayrım yapılmamaktadır. Ayrıca İnsan Kaynakları Departmanı tarafından aylık olarak Personel İstihdam Takip Formu ile personelin Yerel halktan istihdam oranı ile Yönetim kademesinin yerel halktan istihdam oranları izlenmektedir.</a:t>
            </a:r>
          </a:p>
          <a:p>
            <a:pPr marL="0" indent="0">
              <a:buNone/>
            </a:pPr>
            <a:r>
              <a:rPr lang="tr-TR" sz="2200">
                <a:latin typeface="Arial Narrow" panose="020B0606020202030204" pitchFamily="34" charset="0"/>
              </a:rPr>
              <a:t>*</a:t>
            </a:r>
            <a:r>
              <a:rPr lang="tr-TR" sz="2200" b="1">
                <a:latin typeface="Arial Narrow" panose="020B0606020202030204" pitchFamily="34" charset="0"/>
              </a:rPr>
              <a:t>Çalışan Personelin istek ve önerileri Personel Memnuniyet Anketi ile izlenmekte ve Üst yönetim tarafından gerekli iyileştirmeler yapılmaktadır.</a:t>
            </a:r>
          </a:p>
        </p:txBody>
      </p:sp>
    </p:spTree>
    <p:extLst>
      <p:ext uri="{BB962C8B-B14F-4D97-AF65-F5344CB8AC3E}">
        <p14:creationId xmlns:p14="http://schemas.microsoft.com/office/powerpoint/2010/main" val="142631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FE5537-4D64-B6C0-40B4-1B93F3D5EF3D}"/>
              </a:ext>
            </a:extLst>
          </p:cNvPr>
          <p:cNvSpPr>
            <a:spLocks noGrp="1"/>
          </p:cNvSpPr>
          <p:nvPr>
            <p:ph type="title"/>
          </p:nvPr>
        </p:nvSpPr>
        <p:spPr>
          <a:xfrm>
            <a:off x="707482" y="179581"/>
            <a:ext cx="10909640" cy="937906"/>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İYİLEŞTİRME ÖNERİLERİ</a:t>
            </a:r>
          </a:p>
        </p:txBody>
      </p:sp>
      <p:graphicFrame>
        <p:nvGraphicFramePr>
          <p:cNvPr id="8" name="Tablo 7">
            <a:extLst>
              <a:ext uri="{FF2B5EF4-FFF2-40B4-BE49-F238E27FC236}">
                <a16:creationId xmlns:a16="http://schemas.microsoft.com/office/drawing/2014/main" id="{277D0627-026A-9911-7074-1F746347E1FB}"/>
              </a:ext>
            </a:extLst>
          </p:cNvPr>
          <p:cNvGraphicFramePr>
            <a:graphicFrameLocks noGrp="1"/>
          </p:cNvGraphicFramePr>
          <p:nvPr>
            <p:extLst>
              <p:ext uri="{D42A27DB-BD31-4B8C-83A1-F6EECF244321}">
                <p14:modId xmlns:p14="http://schemas.microsoft.com/office/powerpoint/2010/main" val="3724382569"/>
              </p:ext>
            </p:extLst>
          </p:nvPr>
        </p:nvGraphicFramePr>
        <p:xfrm>
          <a:off x="638880" y="1117487"/>
          <a:ext cx="11185689" cy="4791624"/>
        </p:xfrm>
        <a:graphic>
          <a:graphicData uri="http://schemas.openxmlformats.org/drawingml/2006/table">
            <a:tbl>
              <a:tblPr firstRow="1" firstCol="1" bandRow="1">
                <a:tableStyleId>{69012ECD-51FC-41F1-AA8D-1B2483CD663E}</a:tableStyleId>
              </a:tblPr>
              <a:tblGrid>
                <a:gridCol w="2369730">
                  <a:extLst>
                    <a:ext uri="{9D8B030D-6E8A-4147-A177-3AD203B41FA5}">
                      <a16:colId xmlns:a16="http://schemas.microsoft.com/office/drawing/2014/main" val="47763823"/>
                    </a:ext>
                  </a:extLst>
                </a:gridCol>
                <a:gridCol w="3366999">
                  <a:extLst>
                    <a:ext uri="{9D8B030D-6E8A-4147-A177-3AD203B41FA5}">
                      <a16:colId xmlns:a16="http://schemas.microsoft.com/office/drawing/2014/main" val="1203949770"/>
                    </a:ext>
                  </a:extLst>
                </a:gridCol>
                <a:gridCol w="1427162">
                  <a:extLst>
                    <a:ext uri="{9D8B030D-6E8A-4147-A177-3AD203B41FA5}">
                      <a16:colId xmlns:a16="http://schemas.microsoft.com/office/drawing/2014/main" val="4098206268"/>
                    </a:ext>
                  </a:extLst>
                </a:gridCol>
                <a:gridCol w="1407740">
                  <a:extLst>
                    <a:ext uri="{9D8B030D-6E8A-4147-A177-3AD203B41FA5}">
                      <a16:colId xmlns:a16="http://schemas.microsoft.com/office/drawing/2014/main" val="1548024800"/>
                    </a:ext>
                  </a:extLst>
                </a:gridCol>
                <a:gridCol w="2614058">
                  <a:extLst>
                    <a:ext uri="{9D8B030D-6E8A-4147-A177-3AD203B41FA5}">
                      <a16:colId xmlns:a16="http://schemas.microsoft.com/office/drawing/2014/main" val="1737075753"/>
                    </a:ext>
                  </a:extLst>
                </a:gridCol>
              </a:tblGrid>
              <a:tr h="425961">
                <a:tc>
                  <a:txBody>
                    <a:bodyPr/>
                    <a:lstStyle/>
                    <a:p>
                      <a:pPr algn="ctr" fontAlgn="t">
                        <a:lnSpc>
                          <a:spcPct val="115000"/>
                        </a:lnSpc>
                        <a:spcBef>
                          <a:spcPts val="0"/>
                        </a:spcBef>
                        <a:spcAft>
                          <a:spcPts val="800"/>
                        </a:spcAft>
                      </a:pPr>
                      <a:r>
                        <a:rPr lang="tr-TR" sz="1400" b="0" u="none" strike="noStrike" cap="none" spc="0" dirty="0">
                          <a:solidFill>
                            <a:schemeClr val="bg1"/>
                          </a:solidFill>
                          <a:effectLst/>
                        </a:rPr>
                        <a:t>HEDEF</a:t>
                      </a:r>
                      <a:endParaRPr lang="tr-TR" sz="1400" b="0" i="0" u="none" strike="noStrike" cap="none" spc="0" dirty="0">
                        <a:solidFill>
                          <a:schemeClr val="bg1"/>
                        </a:solidFill>
                        <a:effectLst/>
                        <a:latin typeface="Arial Narrow" panose="020B0606020202030204" pitchFamily="34" charset="0"/>
                      </a:endParaRPr>
                    </a:p>
                  </a:txBody>
                  <a:tcPr marL="43686" marR="3951" marT="57984" marB="33604" anchor="ctr"/>
                </a:tc>
                <a:tc>
                  <a:txBody>
                    <a:bodyPr/>
                    <a:lstStyle/>
                    <a:p>
                      <a:pPr algn="ctr" fontAlgn="t">
                        <a:lnSpc>
                          <a:spcPct val="115000"/>
                        </a:lnSpc>
                        <a:spcBef>
                          <a:spcPts val="0"/>
                        </a:spcBef>
                        <a:spcAft>
                          <a:spcPts val="800"/>
                        </a:spcAft>
                      </a:pPr>
                      <a:r>
                        <a:rPr lang="tr-TR" sz="1400" b="0" u="none" strike="noStrike" cap="none" spc="0" dirty="0">
                          <a:solidFill>
                            <a:schemeClr val="bg1"/>
                          </a:solidFill>
                          <a:effectLst/>
                        </a:rPr>
                        <a:t>EYLEM</a:t>
                      </a:r>
                      <a:endParaRPr lang="tr-TR" sz="1400" b="0" i="0" u="none" strike="noStrike" cap="none" spc="0" dirty="0">
                        <a:solidFill>
                          <a:schemeClr val="bg1"/>
                        </a:solidFill>
                        <a:effectLst/>
                        <a:latin typeface="Arial Narrow" panose="020B0606020202030204" pitchFamily="34" charset="0"/>
                      </a:endParaRPr>
                    </a:p>
                  </a:txBody>
                  <a:tcPr marL="43686" marR="3951" marT="57984" marB="33604" anchor="ctr"/>
                </a:tc>
                <a:tc>
                  <a:txBody>
                    <a:bodyPr/>
                    <a:lstStyle/>
                    <a:p>
                      <a:pPr algn="ctr" fontAlgn="t">
                        <a:lnSpc>
                          <a:spcPct val="115000"/>
                        </a:lnSpc>
                        <a:spcBef>
                          <a:spcPts val="0"/>
                        </a:spcBef>
                        <a:spcAft>
                          <a:spcPts val="800"/>
                        </a:spcAft>
                      </a:pPr>
                      <a:r>
                        <a:rPr lang="tr-TR" sz="1400" b="0" u="none" strike="noStrike" cap="none" spc="0" dirty="0">
                          <a:solidFill>
                            <a:schemeClr val="bg1"/>
                          </a:solidFill>
                          <a:effectLst/>
                        </a:rPr>
                        <a:t>GÖREVLİ</a:t>
                      </a:r>
                      <a:endParaRPr lang="tr-TR" sz="1400" b="0" i="0" u="none" strike="noStrike" cap="none" spc="0" dirty="0">
                        <a:solidFill>
                          <a:schemeClr val="bg1"/>
                        </a:solidFill>
                        <a:effectLst/>
                        <a:latin typeface="Arial Narrow" panose="020B0606020202030204" pitchFamily="34" charset="0"/>
                      </a:endParaRPr>
                    </a:p>
                  </a:txBody>
                  <a:tcPr marL="43686" marR="3951" marT="57984" marB="33604" anchor="ctr"/>
                </a:tc>
                <a:tc>
                  <a:txBody>
                    <a:bodyPr/>
                    <a:lstStyle/>
                    <a:p>
                      <a:pPr algn="ctr" fontAlgn="t">
                        <a:lnSpc>
                          <a:spcPct val="115000"/>
                        </a:lnSpc>
                        <a:spcBef>
                          <a:spcPts val="0"/>
                        </a:spcBef>
                        <a:spcAft>
                          <a:spcPts val="800"/>
                        </a:spcAft>
                      </a:pPr>
                      <a:r>
                        <a:rPr lang="tr-TR" sz="1400" b="0" u="none" strike="noStrike" cap="none" spc="0" dirty="0">
                          <a:solidFill>
                            <a:schemeClr val="bg1"/>
                          </a:solidFill>
                          <a:effectLst/>
                        </a:rPr>
                        <a:t>BİTİŞ TARİHİ</a:t>
                      </a:r>
                      <a:endParaRPr lang="tr-TR" sz="1400" b="0" i="0" u="none" strike="noStrike" cap="none" spc="0" dirty="0">
                        <a:solidFill>
                          <a:schemeClr val="bg1"/>
                        </a:solidFill>
                        <a:effectLst/>
                        <a:latin typeface="Arial Narrow" panose="020B0606020202030204" pitchFamily="34" charset="0"/>
                      </a:endParaRPr>
                    </a:p>
                  </a:txBody>
                  <a:tcPr marL="43686" marR="3951" marT="57984" marB="33604" anchor="ctr"/>
                </a:tc>
                <a:tc>
                  <a:txBody>
                    <a:bodyPr/>
                    <a:lstStyle/>
                    <a:p>
                      <a:pPr algn="ctr" fontAlgn="t">
                        <a:lnSpc>
                          <a:spcPct val="115000"/>
                        </a:lnSpc>
                        <a:spcBef>
                          <a:spcPts val="0"/>
                        </a:spcBef>
                        <a:spcAft>
                          <a:spcPts val="800"/>
                        </a:spcAft>
                      </a:pPr>
                      <a:r>
                        <a:rPr lang="tr-TR" sz="1400" b="0" u="none" strike="noStrike" cap="none" spc="0">
                          <a:solidFill>
                            <a:schemeClr val="bg1"/>
                          </a:solidFill>
                          <a:effectLst/>
                        </a:rPr>
                        <a:t>HEDEF PERFORMANS GÖSTERGELERİ</a:t>
                      </a:r>
                      <a:endParaRPr lang="tr-TR" sz="1400" b="0" i="0" u="none" strike="noStrike" cap="none" spc="0" dirty="0">
                        <a:solidFill>
                          <a:schemeClr val="bg1"/>
                        </a:solidFill>
                        <a:effectLst/>
                        <a:latin typeface="Arial Narrow" panose="020B0606020202030204" pitchFamily="34" charset="0"/>
                      </a:endParaRPr>
                    </a:p>
                  </a:txBody>
                  <a:tcPr marL="43686" marR="3951" marT="57984" marB="33604" anchor="ctr"/>
                </a:tc>
                <a:extLst>
                  <a:ext uri="{0D108BD9-81ED-4DB2-BD59-A6C34878D82A}">
                    <a16:rowId xmlns:a16="http://schemas.microsoft.com/office/drawing/2014/main" val="1327380867"/>
                  </a:ext>
                </a:extLst>
              </a:tr>
              <a:tr h="381507">
                <a:tc rowSpan="2">
                  <a:txBody>
                    <a:bodyPr/>
                    <a:lstStyle/>
                    <a:p>
                      <a:pPr algn="ctr" fontAlgn="t">
                        <a:lnSpc>
                          <a:spcPct val="115000"/>
                        </a:lnSpc>
                        <a:spcBef>
                          <a:spcPts val="0"/>
                        </a:spcBef>
                        <a:spcAft>
                          <a:spcPts val="800"/>
                        </a:spcAft>
                      </a:pPr>
                      <a:r>
                        <a:rPr lang="tr-TR" sz="1200" b="0" u="none" strike="noStrike" cap="none" spc="0" dirty="0">
                          <a:solidFill>
                            <a:schemeClr val="tx1"/>
                          </a:solidFill>
                          <a:effectLst/>
                        </a:rPr>
                        <a:t>Su kaynaklarını korumak ve sürdürülebilir şekilde kullanmak</a:t>
                      </a:r>
                      <a:endParaRPr lang="tr-TR" sz="1200" b="0" i="0" u="none" strike="noStrike" cap="none" spc="0" dirty="0">
                        <a:solidFill>
                          <a:schemeClr val="tx1"/>
                        </a:solidFill>
                        <a:effectLst/>
                        <a:latin typeface="Arial Narrow" panose="020B0606020202030204" pitchFamily="34" charset="0"/>
                      </a:endParaRPr>
                    </a:p>
                  </a:txBody>
                  <a:tcPr marL="43686" marR="973"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Duş başlıkları ve musluklarda su tasarrufu sağlayan armatürler kullanmak</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i="0" u="none" strike="noStrike" cap="none" spc="0" dirty="0">
                          <a:solidFill>
                            <a:schemeClr val="tx1"/>
                          </a:solidFill>
                          <a:effectLst/>
                          <a:latin typeface="Arial Narrow" panose="020B0606020202030204" pitchFamily="34" charset="0"/>
                        </a:rPr>
                        <a:t>  İşletme Müdürü</a:t>
                      </a:r>
                    </a:p>
                  </a:txBody>
                  <a:tcPr marL="43686" marR="730" marT="57984" marB="33604"/>
                </a:tc>
                <a:tc>
                  <a:txBody>
                    <a:bodyPr/>
                    <a:lstStyle/>
                    <a:p>
                      <a:pPr algn="l" fontAlgn="t">
                        <a:lnSpc>
                          <a:spcPct val="115000"/>
                        </a:lnSpc>
                        <a:spcBef>
                          <a:spcPts val="0"/>
                        </a:spcBef>
                        <a:spcAft>
                          <a:spcPts val="800"/>
                        </a:spcAft>
                      </a:pPr>
                      <a:r>
                        <a:rPr lang="tr-TR" sz="1200" b="0" u="none" strike="noStrike" cap="none" spc="0">
                          <a:solidFill>
                            <a:schemeClr val="tx1"/>
                          </a:solidFill>
                          <a:effectLst/>
                        </a:rPr>
                        <a:t>30.12.2025</a:t>
                      </a:r>
                      <a:endParaRPr lang="tr-TR" sz="1200" b="0" i="0" u="none" strike="noStrike" cap="none" spc="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Su kullanımı miktarında azalma</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extLst>
                  <a:ext uri="{0D108BD9-81ED-4DB2-BD59-A6C34878D82A}">
                    <a16:rowId xmlns:a16="http://schemas.microsoft.com/office/drawing/2014/main" val="349610539"/>
                  </a:ext>
                </a:extLst>
              </a:tr>
              <a:tr h="248145">
                <a:tc vMerge="1">
                  <a:txBody>
                    <a:bodyPr/>
                    <a:lstStyle/>
                    <a:p>
                      <a:endParaRPr lang="tr-TR"/>
                    </a:p>
                  </a:txBody>
                  <a:tcPr/>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Çamaşır ve bulaşık makinelerini tam dolu çalıştırmak</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İşletme  personeli</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a:solidFill>
                            <a:schemeClr val="tx1"/>
                          </a:solidFill>
                          <a:effectLst/>
                        </a:rPr>
                        <a:t>30.12.2025</a:t>
                      </a:r>
                      <a:endParaRPr lang="tr-TR" sz="1200" b="0" i="0" u="none" strike="noStrike" cap="none" spc="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Su kullanımı miktarında azalma</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extLst>
                  <a:ext uri="{0D108BD9-81ED-4DB2-BD59-A6C34878D82A}">
                    <a16:rowId xmlns:a16="http://schemas.microsoft.com/office/drawing/2014/main" val="3260950380"/>
                  </a:ext>
                </a:extLst>
              </a:tr>
              <a:tr h="248145">
                <a:tc rowSpan="2">
                  <a:txBody>
                    <a:bodyPr/>
                    <a:lstStyle/>
                    <a:p>
                      <a:pPr algn="ctr" fontAlgn="t">
                        <a:lnSpc>
                          <a:spcPct val="115000"/>
                        </a:lnSpc>
                        <a:spcBef>
                          <a:spcPts val="0"/>
                        </a:spcBef>
                        <a:spcAft>
                          <a:spcPts val="800"/>
                        </a:spcAft>
                      </a:pPr>
                      <a:r>
                        <a:rPr lang="tr-TR" sz="1200" b="0" u="none" strike="noStrike" cap="none" spc="0">
                          <a:solidFill>
                            <a:schemeClr val="tx1"/>
                          </a:solidFill>
                          <a:effectLst/>
                        </a:rPr>
                        <a:t>Atık ve kirliliği azaltmak</a:t>
                      </a:r>
                      <a:endParaRPr lang="tr-TR" sz="1200" b="0" i="0" u="none" strike="noStrike" cap="none" spc="0">
                        <a:solidFill>
                          <a:schemeClr val="tx1"/>
                        </a:solidFill>
                        <a:effectLst/>
                        <a:latin typeface="Arial Narrow" panose="020B0606020202030204" pitchFamily="34" charset="0"/>
                      </a:endParaRPr>
                    </a:p>
                  </a:txBody>
                  <a:tcPr marL="43686" marR="973"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Geri dönüştürülebilir ve </a:t>
                      </a:r>
                      <a:r>
                        <a:rPr lang="tr-TR" sz="1200" b="0" u="none" strike="noStrike" cap="none" spc="0" dirty="0" err="1">
                          <a:solidFill>
                            <a:schemeClr val="tx1"/>
                          </a:solidFill>
                          <a:effectLst/>
                        </a:rPr>
                        <a:t>kompostlanabilir</a:t>
                      </a:r>
                      <a:r>
                        <a:rPr lang="tr-TR" sz="1200" b="0" u="none" strike="noStrike" cap="none" spc="0" dirty="0">
                          <a:solidFill>
                            <a:schemeClr val="tx1"/>
                          </a:solidFill>
                          <a:effectLst/>
                        </a:rPr>
                        <a:t> atık sistemleri kurmak</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i="0" u="none" strike="noStrike" cap="none" spc="0" dirty="0">
                          <a:solidFill>
                            <a:schemeClr val="tx1"/>
                          </a:solidFill>
                          <a:effectLst/>
                          <a:latin typeface="Arial Narrow" panose="020B0606020202030204" pitchFamily="34" charset="0"/>
                        </a:rPr>
                        <a:t>İşletme Müdürü</a:t>
                      </a: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30.12.2025</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a:solidFill>
                            <a:schemeClr val="tx1"/>
                          </a:solidFill>
                          <a:effectLst/>
                        </a:rPr>
                        <a:t>Geri dönüştürülen ve kompostlanan atık miktarı</a:t>
                      </a:r>
                      <a:endParaRPr lang="tr-TR" sz="1200" b="0" i="0" u="none" strike="noStrike" cap="none" spc="0">
                        <a:solidFill>
                          <a:schemeClr val="tx1"/>
                        </a:solidFill>
                        <a:effectLst/>
                        <a:latin typeface="Arial Narrow" panose="020B0606020202030204" pitchFamily="34" charset="0"/>
                      </a:endParaRPr>
                    </a:p>
                  </a:txBody>
                  <a:tcPr marL="43686" marR="730" marT="57984" marB="33604"/>
                </a:tc>
                <a:extLst>
                  <a:ext uri="{0D108BD9-81ED-4DB2-BD59-A6C34878D82A}">
                    <a16:rowId xmlns:a16="http://schemas.microsoft.com/office/drawing/2014/main" val="304114521"/>
                  </a:ext>
                </a:extLst>
              </a:tr>
              <a:tr h="248145">
                <a:tc vMerge="1">
                  <a:txBody>
                    <a:bodyPr/>
                    <a:lstStyle/>
                    <a:p>
                      <a:endParaRPr lang="tr-TR"/>
                    </a:p>
                  </a:txBody>
                  <a:tcPr/>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Tek kullanımlık plastik ürünlerin kullanımını sınırlamak</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İşletme Müdürü</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a:solidFill>
                            <a:schemeClr val="tx1"/>
                          </a:solidFill>
                          <a:effectLst/>
                        </a:rPr>
                        <a:t>30.12.2025</a:t>
                      </a:r>
                      <a:endParaRPr lang="tr-TR" sz="1200" b="0" i="0" u="none" strike="noStrike" cap="none" spc="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a:solidFill>
                            <a:schemeClr val="tx1"/>
                          </a:solidFill>
                          <a:effectLst/>
                        </a:rPr>
                        <a:t>Tek kullanımlık plastik ürün kullanımının sıklığı</a:t>
                      </a:r>
                      <a:endParaRPr lang="tr-TR" sz="1200" b="0" i="0" u="none" strike="noStrike" cap="none" spc="0">
                        <a:solidFill>
                          <a:schemeClr val="tx1"/>
                        </a:solidFill>
                        <a:effectLst/>
                        <a:latin typeface="Arial Narrow" panose="020B0606020202030204" pitchFamily="34" charset="0"/>
                      </a:endParaRPr>
                    </a:p>
                  </a:txBody>
                  <a:tcPr marL="43686" marR="730" marT="57984" marB="33604"/>
                </a:tc>
                <a:extLst>
                  <a:ext uri="{0D108BD9-81ED-4DB2-BD59-A6C34878D82A}">
                    <a16:rowId xmlns:a16="http://schemas.microsoft.com/office/drawing/2014/main" val="3258805261"/>
                  </a:ext>
                </a:extLst>
              </a:tr>
              <a:tr h="643722">
                <a:tc>
                  <a:txBody>
                    <a:bodyPr/>
                    <a:lstStyle/>
                    <a:p>
                      <a:pPr algn="ctr" fontAlgn="t">
                        <a:lnSpc>
                          <a:spcPct val="115000"/>
                        </a:lnSpc>
                        <a:spcBef>
                          <a:spcPts val="0"/>
                        </a:spcBef>
                        <a:spcAft>
                          <a:spcPts val="800"/>
                        </a:spcAft>
                      </a:pPr>
                      <a:r>
                        <a:rPr lang="tr-TR" sz="1200" b="0" u="none" strike="noStrike" cap="none" spc="0">
                          <a:solidFill>
                            <a:schemeClr val="tx1"/>
                          </a:solidFill>
                          <a:effectLst/>
                        </a:rPr>
                        <a:t>Enerji Tasarrufu Sağlamak</a:t>
                      </a:r>
                      <a:endParaRPr lang="tr-TR" sz="1200" b="0" i="0" u="none" strike="noStrike" cap="none" spc="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Enerji tasarrufu sağlayan ampuller ve cihazlar kullanmak</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İşletme Müdürü</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30.12.2025</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a:solidFill>
                            <a:schemeClr val="tx1"/>
                          </a:solidFill>
                          <a:effectLst/>
                        </a:rPr>
                        <a:t>Enerji kullanımı miktarında azalma</a:t>
                      </a:r>
                    </a:p>
                    <a:p>
                      <a:pPr algn="l" fontAlgn="t">
                        <a:lnSpc>
                          <a:spcPct val="115000"/>
                        </a:lnSpc>
                        <a:spcBef>
                          <a:spcPts val="0"/>
                        </a:spcBef>
                        <a:spcAft>
                          <a:spcPts val="800"/>
                        </a:spcAft>
                      </a:pPr>
                      <a:r>
                        <a:rPr lang="tr-TR" sz="1200" b="0" u="none" strike="noStrike" cap="none" spc="0">
                          <a:solidFill>
                            <a:schemeClr val="tx1"/>
                          </a:solidFill>
                          <a:effectLst/>
                        </a:rPr>
                        <a:t> </a:t>
                      </a:r>
                    </a:p>
                    <a:p>
                      <a:pPr algn="l" fontAlgn="t">
                        <a:lnSpc>
                          <a:spcPct val="115000"/>
                        </a:lnSpc>
                        <a:spcBef>
                          <a:spcPts val="0"/>
                        </a:spcBef>
                        <a:spcAft>
                          <a:spcPts val="800"/>
                        </a:spcAft>
                      </a:pPr>
                      <a:r>
                        <a:rPr lang="tr-TR" sz="1200" b="0" u="none" strike="noStrike" cap="none" spc="0">
                          <a:solidFill>
                            <a:schemeClr val="tx1"/>
                          </a:solidFill>
                          <a:effectLst/>
                        </a:rPr>
                        <a:t> </a:t>
                      </a:r>
                      <a:endParaRPr lang="tr-TR" sz="1200" b="0" i="0" u="none" strike="noStrike" cap="none" spc="0">
                        <a:solidFill>
                          <a:schemeClr val="tx1"/>
                        </a:solidFill>
                        <a:effectLst/>
                        <a:latin typeface="Arial Narrow" panose="020B0606020202030204" pitchFamily="34" charset="0"/>
                      </a:endParaRPr>
                    </a:p>
                  </a:txBody>
                  <a:tcPr marL="43686" marR="730" marT="57984" marB="33604"/>
                </a:tc>
                <a:extLst>
                  <a:ext uri="{0D108BD9-81ED-4DB2-BD59-A6C34878D82A}">
                    <a16:rowId xmlns:a16="http://schemas.microsoft.com/office/drawing/2014/main" val="616247484"/>
                  </a:ext>
                </a:extLst>
              </a:tr>
              <a:tr h="381507">
                <a:tc rowSpan="2">
                  <a:txBody>
                    <a:bodyPr/>
                    <a:lstStyle/>
                    <a:p>
                      <a:pPr algn="ctr" fontAlgn="t">
                        <a:lnSpc>
                          <a:spcPct val="115000"/>
                        </a:lnSpc>
                        <a:spcBef>
                          <a:spcPts val="0"/>
                        </a:spcBef>
                        <a:spcAft>
                          <a:spcPts val="800"/>
                        </a:spcAft>
                      </a:pPr>
                      <a:r>
                        <a:rPr lang="tr-TR" sz="1200" b="0" u="none" strike="noStrike" cap="none" spc="0">
                          <a:solidFill>
                            <a:schemeClr val="tx1"/>
                          </a:solidFill>
                          <a:effectLst/>
                        </a:rPr>
                        <a:t>Çevre bilincini ve eğitimini teşvik etmek</a:t>
                      </a:r>
                      <a:endParaRPr lang="tr-TR" sz="1200" b="0" i="0" u="none" strike="noStrike" cap="none" spc="0">
                        <a:solidFill>
                          <a:schemeClr val="tx1"/>
                        </a:solidFill>
                        <a:effectLst/>
                        <a:latin typeface="Arial Narrow" panose="020B0606020202030204" pitchFamily="34" charset="0"/>
                      </a:endParaRPr>
                    </a:p>
                  </a:txBody>
                  <a:tcPr marL="43686" marR="973" marT="57984" marB="33604"/>
                </a:tc>
                <a:tc>
                  <a:txBody>
                    <a:bodyPr/>
                    <a:lstStyle/>
                    <a:p>
                      <a:pPr algn="l" fontAlgn="t">
                        <a:lnSpc>
                          <a:spcPct val="115000"/>
                        </a:lnSpc>
                        <a:spcBef>
                          <a:spcPts val="0"/>
                        </a:spcBef>
                        <a:spcAft>
                          <a:spcPts val="800"/>
                        </a:spcAft>
                      </a:pPr>
                      <a:r>
                        <a:rPr lang="tr-TR" sz="1200" b="0" u="none" strike="noStrike" cap="none" spc="0">
                          <a:solidFill>
                            <a:schemeClr val="tx1"/>
                          </a:solidFill>
                          <a:effectLst/>
                        </a:rPr>
                        <a:t>Otel misafirlerine biyoçeşitlilik ve sürdürülebilirlik hakkında bilgi vermek</a:t>
                      </a:r>
                      <a:endParaRPr lang="tr-TR" sz="1200" b="0" i="0" u="none" strike="noStrike" cap="none" spc="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İşletme personeli</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Sürekli</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a:solidFill>
                            <a:schemeClr val="tx1"/>
                          </a:solidFill>
                          <a:effectLst/>
                        </a:rPr>
                        <a:t>Misafir anketlerinde çevre bilinciyle ilgili geri bildirimler</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extLst>
                  <a:ext uri="{0D108BD9-81ED-4DB2-BD59-A6C34878D82A}">
                    <a16:rowId xmlns:a16="http://schemas.microsoft.com/office/drawing/2014/main" val="1730940337"/>
                  </a:ext>
                </a:extLst>
              </a:tr>
              <a:tr h="381507">
                <a:tc vMerge="1">
                  <a:txBody>
                    <a:bodyPr/>
                    <a:lstStyle/>
                    <a:p>
                      <a:endParaRPr lang="tr-TR"/>
                    </a:p>
                  </a:txBody>
                  <a:tcPr/>
                </a:tc>
                <a:tc>
                  <a:txBody>
                    <a:bodyPr/>
                    <a:lstStyle/>
                    <a:p>
                      <a:pPr algn="l" fontAlgn="t">
                        <a:lnSpc>
                          <a:spcPct val="115000"/>
                        </a:lnSpc>
                        <a:spcBef>
                          <a:spcPts val="0"/>
                        </a:spcBef>
                        <a:spcAft>
                          <a:spcPts val="800"/>
                        </a:spcAft>
                      </a:pPr>
                      <a:r>
                        <a:rPr lang="tr-TR" sz="1200" b="0" u="none" strike="noStrike" cap="none" spc="0">
                          <a:solidFill>
                            <a:schemeClr val="tx1"/>
                          </a:solidFill>
                          <a:effectLst/>
                        </a:rPr>
                        <a:t>Yerel çevre koruma grupları ile iş birliği yapmak</a:t>
                      </a:r>
                      <a:endParaRPr lang="tr-TR" sz="1200" b="0" i="0" u="none" strike="noStrike" cap="none" spc="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İşletme Müdürü</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30.12.2025</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tc>
                  <a:txBody>
                    <a:bodyPr/>
                    <a:lstStyle/>
                    <a:p>
                      <a:pPr algn="l" fontAlgn="t">
                        <a:lnSpc>
                          <a:spcPct val="115000"/>
                        </a:lnSpc>
                        <a:spcBef>
                          <a:spcPts val="0"/>
                        </a:spcBef>
                        <a:spcAft>
                          <a:spcPts val="800"/>
                        </a:spcAft>
                      </a:pPr>
                      <a:r>
                        <a:rPr lang="tr-TR" sz="1200" b="0" u="none" strike="noStrike" cap="none" spc="0" dirty="0">
                          <a:solidFill>
                            <a:schemeClr val="tx1"/>
                          </a:solidFill>
                          <a:effectLst/>
                        </a:rPr>
                        <a:t>Yerel çevre koruma gruplarıyla ortaklaşa düzenlenen etkinliklerin sayısı</a:t>
                      </a:r>
                      <a:endParaRPr lang="tr-TR" sz="1200" b="0" i="0" u="none" strike="noStrike" cap="none" spc="0" dirty="0">
                        <a:solidFill>
                          <a:schemeClr val="tx1"/>
                        </a:solidFill>
                        <a:effectLst/>
                        <a:latin typeface="Arial Narrow" panose="020B0606020202030204" pitchFamily="34" charset="0"/>
                      </a:endParaRPr>
                    </a:p>
                  </a:txBody>
                  <a:tcPr marL="43686" marR="730" marT="57984" marB="33604"/>
                </a:tc>
                <a:extLst>
                  <a:ext uri="{0D108BD9-81ED-4DB2-BD59-A6C34878D82A}">
                    <a16:rowId xmlns:a16="http://schemas.microsoft.com/office/drawing/2014/main" val="991922787"/>
                  </a:ext>
                </a:extLst>
              </a:tr>
            </a:tbl>
          </a:graphicData>
        </a:graphic>
      </p:graphicFrame>
    </p:spTree>
    <p:extLst>
      <p:ext uri="{BB962C8B-B14F-4D97-AF65-F5344CB8AC3E}">
        <p14:creationId xmlns:p14="http://schemas.microsoft.com/office/powerpoint/2010/main" val="202472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5115462E-3AEE-2D75-7E13-F72884A00A93}"/>
              </a:ext>
            </a:extLst>
          </p:cNvPr>
          <p:cNvPicPr>
            <a:picLocks noChangeAspect="1"/>
          </p:cNvPicPr>
          <p:nvPr/>
        </p:nvPicPr>
        <p:blipFill>
          <a:blip r:embed="rId2">
            <a:alphaModFix amt="50000"/>
          </a:blip>
          <a:srcRect b="442"/>
          <a:stretch>
            <a:fillRect/>
          </a:stretch>
        </p:blipFill>
        <p:spPr>
          <a:xfrm>
            <a:off x="20" y="1"/>
            <a:ext cx="12191980" cy="6857999"/>
          </a:xfrm>
          <a:prstGeom prst="rect">
            <a:avLst/>
          </a:prstGeom>
        </p:spPr>
      </p:pic>
      <p:sp>
        <p:nvSpPr>
          <p:cNvPr id="2" name="Başlık 1">
            <a:extLst>
              <a:ext uri="{FF2B5EF4-FFF2-40B4-BE49-F238E27FC236}">
                <a16:creationId xmlns:a16="http://schemas.microsoft.com/office/drawing/2014/main" id="{C8F9D380-F7A9-B460-8595-CD42AEB792B9}"/>
              </a:ext>
            </a:extLst>
          </p:cNvPr>
          <p:cNvSpPr>
            <a:spLocks noGrp="1"/>
          </p:cNvSpPr>
          <p:nvPr>
            <p:ph type="ctrTitle"/>
          </p:nvPr>
        </p:nvSpPr>
        <p:spPr>
          <a:xfrm>
            <a:off x="1524000" y="1122362"/>
            <a:ext cx="9144000" cy="2900518"/>
          </a:xfrm>
        </p:spPr>
        <p:txBody>
          <a:bodyPr vert="horz" lIns="91440" tIns="45720" rIns="91440" bIns="45720" rtlCol="0">
            <a:normAutofit/>
          </a:bodyPr>
          <a:lstStyle/>
          <a:p>
            <a:r>
              <a:rPr lang="en-US" b="1">
                <a:solidFill>
                  <a:srgbClr val="FFFFFF"/>
                </a:solidFill>
              </a:rPr>
              <a:t>GİRİŞ</a:t>
            </a:r>
          </a:p>
        </p:txBody>
      </p:sp>
      <p:sp>
        <p:nvSpPr>
          <p:cNvPr id="3" name="Alt Başlık 2">
            <a:extLst>
              <a:ext uri="{FF2B5EF4-FFF2-40B4-BE49-F238E27FC236}">
                <a16:creationId xmlns:a16="http://schemas.microsoft.com/office/drawing/2014/main" id="{1A9FDC03-46C6-BBA5-A6A0-3FC19061F238}"/>
              </a:ext>
            </a:extLst>
          </p:cNvPr>
          <p:cNvSpPr>
            <a:spLocks noGrp="1"/>
          </p:cNvSpPr>
          <p:nvPr>
            <p:ph type="subTitle" idx="1"/>
          </p:nvPr>
        </p:nvSpPr>
        <p:spPr>
          <a:xfrm>
            <a:off x="1524000" y="4159404"/>
            <a:ext cx="9373644" cy="1576234"/>
          </a:xfrm>
        </p:spPr>
        <p:txBody>
          <a:bodyPr vert="horz" lIns="91440" tIns="45720" rIns="91440" bIns="45720" rtlCol="0">
            <a:noAutofit/>
          </a:bodyPr>
          <a:lstStyle/>
          <a:p>
            <a:r>
              <a:rPr lang="en-US" sz="1600" dirty="0" err="1">
                <a:solidFill>
                  <a:srgbClr val="FFFFFF"/>
                </a:solidFill>
                <a:latin typeface="Arial Narrow" panose="020B0606020202030204" pitchFamily="34" charset="0"/>
              </a:rPr>
              <a:t>Turizm</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insanlara</a:t>
            </a:r>
            <a:r>
              <a:rPr lang="en-US" sz="1600" dirty="0">
                <a:solidFill>
                  <a:srgbClr val="FFFFFF"/>
                </a:solidFill>
                <a:latin typeface="Arial Narrow" panose="020B0606020202030204" pitchFamily="34" charset="0"/>
              </a:rPr>
              <a:t> yeni </a:t>
            </a:r>
            <a:r>
              <a:rPr lang="en-US" sz="1600" dirty="0" err="1">
                <a:solidFill>
                  <a:srgbClr val="FFFFFF"/>
                </a:solidFill>
                <a:latin typeface="Arial Narrow" panose="020B0606020202030204" pitchFamily="34" charset="0"/>
              </a:rPr>
              <a:t>ufuklar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açan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farklı</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kültürleri</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deneyimleme</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fırsatı</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sunan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değerli</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bir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sektördür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Ancak</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bu</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büyüleyici</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dünyanın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gölgesinde</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çevremiz</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için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ciddi</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tehditler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barındıran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sorunlar</a:t>
            </a:r>
            <a:r>
              <a:rPr lang="en-US" sz="1600" dirty="0">
                <a:solidFill>
                  <a:srgbClr val="FFFFFF"/>
                </a:solidFill>
                <a:latin typeface="Arial Narrow" panose="020B0606020202030204" pitchFamily="34" charset="0"/>
              </a:rPr>
              <a:t> da </a:t>
            </a:r>
            <a:r>
              <a:rPr lang="en-US" sz="1600" dirty="0" err="1">
                <a:solidFill>
                  <a:srgbClr val="FFFFFF"/>
                </a:solidFill>
                <a:latin typeface="Arial Narrow" panose="020B0606020202030204" pitchFamily="34" charset="0"/>
              </a:rPr>
              <a:t>bulunmaktadır</a:t>
            </a:r>
            <a:r>
              <a:rPr lang="en-US" sz="1600" dirty="0">
                <a:solidFill>
                  <a:srgbClr val="FFFFFF"/>
                </a:solidFill>
                <a:latin typeface="Arial Narrow" panose="020B0606020202030204" pitchFamily="34" charset="0"/>
              </a:rPr>
              <a:t>. Su </a:t>
            </a:r>
            <a:r>
              <a:rPr lang="en-US" sz="1600" dirty="0" err="1">
                <a:solidFill>
                  <a:srgbClr val="FFFFFF"/>
                </a:solidFill>
                <a:latin typeface="Arial Narrow" panose="020B0606020202030204" pitchFamily="34" charset="0"/>
              </a:rPr>
              <a:t>kaynaklarının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tükenmesi</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canlı</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çeşitliliğinin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azalması</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ve</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artan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atık</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miktarı</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gibi</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sorunlar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turizmin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geleceğini</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tehdit</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etmektedir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Özellikle</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turizmden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önemli</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gelir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elde</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eden</a:t>
            </a:r>
            <a:r>
              <a:rPr lang="en-US" sz="1600" dirty="0">
                <a:solidFill>
                  <a:srgbClr val="FFFFFF"/>
                </a:solidFill>
                <a:latin typeface="Arial Narrow" panose="020B0606020202030204" pitchFamily="34" charset="0"/>
              </a:rPr>
              <a:t> Türkiye </a:t>
            </a:r>
            <a:r>
              <a:rPr lang="en-US" sz="1600" dirty="0" err="1">
                <a:solidFill>
                  <a:srgbClr val="FFFFFF"/>
                </a:solidFill>
                <a:latin typeface="Arial Narrow" panose="020B0606020202030204" pitchFamily="34" charset="0"/>
              </a:rPr>
              <a:t>gibi</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ülkelerde</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bu</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sorunlara</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kalıcı</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çözümler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bulunması</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ve</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gelecek</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nesillere</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daha</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yaşanabilir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bir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dünya</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bırakmak</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için</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sürdürülebilir</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turizm</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uygulamalarına</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geçiş</a:t>
            </a:r>
            <a:r>
              <a:rPr lang="en-US" sz="1600" dirty="0">
                <a:solidFill>
                  <a:srgbClr val="FFFFFF"/>
                </a:solidFill>
                <a:latin typeface="Arial Narrow" panose="020B0606020202030204" pitchFamily="34" charset="0"/>
              </a:rPr>
              <a:t> </a:t>
            </a:r>
            <a:r>
              <a:rPr lang="en-US" sz="1600" dirty="0" err="1">
                <a:solidFill>
                  <a:srgbClr val="FFFFFF"/>
                </a:solidFill>
                <a:latin typeface="Arial Narrow" panose="020B0606020202030204" pitchFamily="34" charset="0"/>
              </a:rPr>
              <a:t>kaçınılmazdır</a:t>
            </a:r>
            <a:r>
              <a:rPr lang="en-US" sz="1600" dirty="0">
                <a:solidFill>
                  <a:srgbClr val="FFFFFF"/>
                </a:solidFill>
                <a:latin typeface="Arial Narrow" panose="020B0606020202030204" pitchFamily="34" charset="0"/>
              </a:rPr>
              <a:t>.</a:t>
            </a:r>
          </a:p>
        </p:txBody>
      </p:sp>
    </p:spTree>
    <p:extLst>
      <p:ext uri="{BB962C8B-B14F-4D97-AF65-F5344CB8AC3E}">
        <p14:creationId xmlns:p14="http://schemas.microsoft.com/office/powerpoint/2010/main" val="10081513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D61A7EF-35EB-9535-84D1-6812DB2B036F}"/>
              </a:ext>
            </a:extLst>
          </p:cNvPr>
          <p:cNvSpPr txBox="1"/>
          <p:nvPr/>
        </p:nvSpPr>
        <p:spPr>
          <a:xfrm>
            <a:off x="3017060" y="-387320"/>
            <a:ext cx="6157879" cy="1325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kern="1200">
                <a:solidFill>
                  <a:schemeClr val="tx2"/>
                </a:solidFill>
                <a:latin typeface="+mj-lt"/>
                <a:ea typeface="+mj-ea"/>
                <a:cs typeface="+mj-cs"/>
              </a:rPr>
              <a:t>HAKKIMIZDA</a:t>
            </a:r>
            <a:endParaRPr lang="en-US" sz="3600" b="1" kern="1200" dirty="0">
              <a:solidFill>
                <a:schemeClr val="tx2"/>
              </a:solidFill>
              <a:latin typeface="+mj-lt"/>
              <a:ea typeface="+mj-ea"/>
              <a:cs typeface="+mj-cs"/>
            </a:endParaRPr>
          </a:p>
        </p:txBody>
      </p:sp>
      <p:sp>
        <p:nvSpPr>
          <p:cNvPr id="3" name="Metin kutusu 2">
            <a:extLst>
              <a:ext uri="{FF2B5EF4-FFF2-40B4-BE49-F238E27FC236}">
                <a16:creationId xmlns:a16="http://schemas.microsoft.com/office/drawing/2014/main" id="{A83D5DFC-BF71-497A-DB71-6A4B498C61E9}"/>
              </a:ext>
            </a:extLst>
          </p:cNvPr>
          <p:cNvSpPr txBox="1"/>
          <p:nvPr/>
        </p:nvSpPr>
        <p:spPr>
          <a:xfrm>
            <a:off x="470764" y="2528357"/>
            <a:ext cx="11493928" cy="4375797"/>
          </a:xfrm>
          <a:prstGeom prst="rect">
            <a:avLst/>
          </a:prstGeom>
        </p:spPr>
        <p:txBody>
          <a:bodyPr vert="horz" lIns="91440" tIns="45720" rIns="91440" bIns="45720" rtlCol="0" anchor="ctr">
            <a:noAutofit/>
          </a:bodyPr>
          <a:lstStyle/>
          <a:p>
            <a:pPr>
              <a:lnSpc>
                <a:spcPct val="90000"/>
              </a:lnSpc>
              <a:spcAft>
                <a:spcPts val="1875"/>
              </a:spcAft>
            </a:pPr>
            <a:r>
              <a:rPr lang="en-US" sz="1400" b="0" i="0">
                <a:solidFill>
                  <a:schemeClr val="tx2"/>
                </a:solidFill>
                <a:effectLst/>
                <a:latin typeface="Arial Narrow" panose="020B0606020202030204" pitchFamily="34" charset="0"/>
              </a:rPr>
              <a:t>.</a:t>
            </a:r>
            <a:endParaRPr lang="en-US" sz="1400" b="0" i="0" dirty="0">
              <a:solidFill>
                <a:schemeClr val="tx2"/>
              </a:solidFill>
              <a:effectLst/>
              <a:latin typeface="Arial Narrow" panose="020B0606020202030204" pitchFamily="34" charset="0"/>
            </a:endParaRPr>
          </a:p>
        </p:txBody>
      </p:sp>
      <p:pic>
        <p:nvPicPr>
          <p:cNvPr id="5" name="Resim 4">
            <a:extLst>
              <a:ext uri="{FF2B5EF4-FFF2-40B4-BE49-F238E27FC236}">
                <a16:creationId xmlns:a16="http://schemas.microsoft.com/office/drawing/2014/main" id="{FE14A2A2-1F8C-3FBA-9016-98A67FEBA412}"/>
              </a:ext>
            </a:extLst>
          </p:cNvPr>
          <p:cNvPicPr>
            <a:picLocks noChangeAspect="1"/>
          </p:cNvPicPr>
          <p:nvPr/>
        </p:nvPicPr>
        <p:blipFill>
          <a:blip r:embed="rId2"/>
          <a:stretch>
            <a:fillRect/>
          </a:stretch>
        </p:blipFill>
        <p:spPr>
          <a:xfrm>
            <a:off x="1043837" y="1230374"/>
            <a:ext cx="5795374" cy="3275212"/>
          </a:xfrm>
          <a:prstGeom prst="rect">
            <a:avLst/>
          </a:prstGeom>
        </p:spPr>
      </p:pic>
      <p:sp>
        <p:nvSpPr>
          <p:cNvPr id="7" name="Metin kutusu 6">
            <a:extLst>
              <a:ext uri="{FF2B5EF4-FFF2-40B4-BE49-F238E27FC236}">
                <a16:creationId xmlns:a16="http://schemas.microsoft.com/office/drawing/2014/main" id="{DA750768-6CCE-730A-4879-C36647FF3D4C}"/>
              </a:ext>
            </a:extLst>
          </p:cNvPr>
          <p:cNvSpPr txBox="1"/>
          <p:nvPr/>
        </p:nvSpPr>
        <p:spPr>
          <a:xfrm>
            <a:off x="667531" y="4957699"/>
            <a:ext cx="10956621" cy="669927"/>
          </a:xfrm>
          <a:prstGeom prst="rect">
            <a:avLst/>
          </a:prstGeom>
          <a:noFill/>
        </p:spPr>
        <p:txBody>
          <a:bodyPr wrap="square">
            <a:spAutoFit/>
          </a:bodyPr>
          <a:lstStyle/>
          <a:p>
            <a:pPr>
              <a:lnSpc>
                <a:spcPct val="107000"/>
              </a:lnSpc>
              <a:spcAft>
                <a:spcPts val="800"/>
              </a:spcAft>
              <a:buNone/>
              <a:tabLst>
                <a:tab pos="1696720" algn="l"/>
              </a:tabLst>
            </a:pPr>
            <a:r>
              <a:rPr lang="tr-TR" sz="1800" kern="100" dirty="0" err="1">
                <a:effectLst/>
                <a:latin typeface="Arial Narrow" panose="020B0606020202030204" pitchFamily="34" charset="0"/>
                <a:ea typeface="Calibri" panose="020F0502020204030204" pitchFamily="34" charset="0"/>
                <a:cs typeface="Times New Roman" panose="02020603050405020304" pitchFamily="18" charset="0"/>
              </a:rPr>
              <a:t>Soranomori</a:t>
            </a:r>
            <a:r>
              <a:rPr lang="tr-TR" sz="1800" kern="100" dirty="0">
                <a:effectLst/>
                <a:latin typeface="Arial Narrow" panose="020B0606020202030204" pitchFamily="34" charset="0"/>
                <a:ea typeface="Calibri" panose="020F0502020204030204" pitchFamily="34" charset="0"/>
                <a:cs typeface="Times New Roman" panose="02020603050405020304" pitchFamily="18" charset="0"/>
              </a:rPr>
              <a:t>, Marmaris'in eşsiz doğasıyla iç içe, huzur ve konforu bir arada sunan bir yaşam alanıdır. </a:t>
            </a:r>
            <a:r>
              <a:rPr lang="tr-TR" sz="1800" kern="100" dirty="0" err="1">
                <a:effectLst/>
                <a:latin typeface="Arial Narrow" panose="020B0606020202030204" pitchFamily="34" charset="0"/>
                <a:ea typeface="Calibri" panose="020F0502020204030204" pitchFamily="34" charset="0"/>
                <a:cs typeface="Times New Roman" panose="02020603050405020304" pitchFamily="18" charset="0"/>
              </a:rPr>
              <a:t>Hisarönü</a:t>
            </a:r>
            <a:r>
              <a:rPr lang="tr-TR" sz="18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tr-TR" sz="1800" kern="100" dirty="0" err="1">
                <a:effectLst/>
                <a:latin typeface="Arial Narrow" panose="020B0606020202030204" pitchFamily="34" charset="0"/>
                <a:ea typeface="Calibri" panose="020F0502020204030204" pitchFamily="34" charset="0"/>
                <a:cs typeface="Times New Roman" panose="02020603050405020304" pitchFamily="18" charset="0"/>
              </a:rPr>
              <a:t>Bördübet'teki</a:t>
            </a:r>
            <a:r>
              <a:rPr lang="tr-TR" sz="1800" kern="100" dirty="0">
                <a:effectLst/>
                <a:latin typeface="Arial Narrow" panose="020B0606020202030204" pitchFamily="34" charset="0"/>
                <a:ea typeface="Calibri" panose="020F0502020204030204" pitchFamily="34" charset="0"/>
                <a:cs typeface="Times New Roman" panose="02020603050405020304" pitchFamily="18" charset="0"/>
              </a:rPr>
              <a:t> sakin ve doğal çevremizde, şehrin karmaşasından uzaklaşarak unutulmaz bir tatil deneyimi yaşamanız için buradayız.</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58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F2C91D-B3C8-B9DF-100A-D7F6DE8F32ED}"/>
              </a:ext>
            </a:extLst>
          </p:cNvPr>
          <p:cNvSpPr>
            <a:spLocks noGrp="1"/>
          </p:cNvSpPr>
          <p:nvPr>
            <p:ph type="title"/>
          </p:nvPr>
        </p:nvSpPr>
        <p:spPr>
          <a:xfrm>
            <a:off x="1371599" y="294538"/>
            <a:ext cx="9895951" cy="1033669"/>
          </a:xfrm>
        </p:spPr>
        <p:txBody>
          <a:bodyPr>
            <a:normAutofit/>
          </a:bodyPr>
          <a:lstStyle/>
          <a:p>
            <a:pPr algn="ctr"/>
            <a:r>
              <a:rPr lang="tr-TR" sz="3400" b="1" i="0" u="none" strike="noStrike" baseline="0" dirty="0">
                <a:latin typeface="Arial Narrow" panose="020B0606020202030204" pitchFamily="34" charset="0"/>
              </a:rPr>
              <a:t>SORUMLU </a:t>
            </a:r>
            <a:br>
              <a:rPr lang="tr-TR" sz="3400" b="1" i="0" u="none" strike="noStrike" baseline="0" dirty="0">
                <a:latin typeface="Arial Narrow" panose="020B0606020202030204" pitchFamily="34" charset="0"/>
              </a:rPr>
            </a:br>
            <a:r>
              <a:rPr lang="tr-TR" sz="3400" b="1" i="0" u="none" strike="noStrike" baseline="0" dirty="0">
                <a:latin typeface="Arial Narrow" panose="020B0606020202030204" pitchFamily="34" charset="0"/>
              </a:rPr>
              <a:t>SATIN ALMA UYGULAMALARI</a:t>
            </a:r>
            <a:endParaRPr lang="tr-TR" sz="3400" dirty="0">
              <a:latin typeface="Arial Narrow" panose="020B0606020202030204" pitchFamily="34" charset="0"/>
            </a:endParaRPr>
          </a:p>
        </p:txBody>
      </p:sp>
      <p:sp>
        <p:nvSpPr>
          <p:cNvPr id="3" name="İçerik Yer Tutucusu 2">
            <a:extLst>
              <a:ext uri="{FF2B5EF4-FFF2-40B4-BE49-F238E27FC236}">
                <a16:creationId xmlns:a16="http://schemas.microsoft.com/office/drawing/2014/main" id="{1E8729DC-411C-9267-5114-1DE56D7D1021}"/>
              </a:ext>
            </a:extLst>
          </p:cNvPr>
          <p:cNvSpPr>
            <a:spLocks noGrp="1"/>
          </p:cNvSpPr>
          <p:nvPr>
            <p:ph idx="1"/>
          </p:nvPr>
        </p:nvSpPr>
        <p:spPr>
          <a:xfrm>
            <a:off x="302216" y="2023659"/>
            <a:ext cx="11538489" cy="4539803"/>
          </a:xfrm>
        </p:spPr>
        <p:txBody>
          <a:bodyPr anchor="ctr">
            <a:normAutofit/>
          </a:bodyPr>
          <a:lstStyle/>
          <a:p>
            <a:pPr marL="0" indent="0">
              <a:buNone/>
            </a:pPr>
            <a:r>
              <a:rPr lang="tr-TR" sz="1400" b="1" dirty="0">
                <a:latin typeface="Arial Narrow" panose="020B0606020202030204" pitchFamily="34" charset="0"/>
              </a:rPr>
              <a:t>Yerel Bölgesel Satın Alma:</a:t>
            </a:r>
          </a:p>
          <a:p>
            <a:pPr marL="0" indent="0">
              <a:buNone/>
            </a:pPr>
            <a:r>
              <a:rPr lang="tr-TR" sz="1400" dirty="0">
                <a:latin typeface="Arial Narrow" panose="020B0606020202030204" pitchFamily="34" charset="0"/>
              </a:rPr>
              <a:t>Kuruluşumuz mal ve hizmet satın alırken ve sunarken mevcut ve yeterli kalitede yerel/bölgesel ve uygun fiyat tedarikçilerine öncelik vermektedir. Yerel/Bölge halkına ait olan ve yerel/bölge halkı tarafından işletilen işletmelerden satın alınan mal ve hizmetlerin oranı ölçülür ve yönetilir. Kuruluşumuz çevresinde veya bulunduğu bölgede yeterli kalitede ürün veya hizmet bulunmuyorsa işletme özellikle tarımda “adil ticaret” uygulamalarını benimseyen tedarikçileri tercih etmektedir.</a:t>
            </a:r>
          </a:p>
          <a:p>
            <a:pPr marL="0" indent="0">
              <a:buNone/>
            </a:pPr>
            <a:r>
              <a:rPr lang="tr-TR" sz="1400" b="1" dirty="0">
                <a:latin typeface="Arial Narrow" panose="020B0606020202030204" pitchFamily="34" charset="0"/>
              </a:rPr>
              <a:t>Çevreye Duyarlı Satın Alma:</a:t>
            </a:r>
          </a:p>
          <a:p>
            <a:pPr marL="0" indent="0">
              <a:buNone/>
            </a:pPr>
            <a:r>
              <a:rPr lang="tr-TR" sz="1400" dirty="0">
                <a:latin typeface="Arial Narrow" panose="020B0606020202030204" pitchFamily="34" charset="0"/>
              </a:rPr>
              <a:t>Kuruluşumuz; Satın alma politikası olarak, mallar, yiyecek, içecek, inşaat malzemeleri ve sarf malzemeleri dahil olmak üzere çevresel açıdan sürdürülebilir tedarikçiler ve ürünlere öncelik vermektedir. Özellikle ahşap, kâğıt, balık, diğer gıdalar ve vahşi doğadan gelen ürünler açısından çevre sertifikalı ürünler ve tedarikçiler tercih edilir, Sertifikalı ürünlerin ve tedarikçilerin mevcut olmadığı yerlerde, büyüme veya üretimin kökeni ve yöntemleri dikkate alınır. Kuruluşumuz da tehdit altındaki türler kullanılmaz, tüketilmesi veya kullanılması doğaya , çevreye zarar verebilecek ürün ve mallara karşı Kuruluşumuz Üst yönetimi gerekli duyarlılığı sağlamaktadır.</a:t>
            </a:r>
          </a:p>
          <a:p>
            <a:pPr marL="0" indent="0">
              <a:buNone/>
            </a:pPr>
            <a:r>
              <a:rPr lang="tr-TR" sz="1400" dirty="0">
                <a:latin typeface="Arial Narrow" panose="020B0606020202030204" pitchFamily="34" charset="0"/>
              </a:rPr>
              <a:t>Kuruluşumuzun kullanmak zorunda oldukları her türlü kimyasalı, doğada birikime neden olmadan biyolojik olarak parçalanabilir olanlardan seçmektedir. Ayrıca tehlikeli olabilecek kimyasallar ile ilgili MSDS (</a:t>
            </a:r>
            <a:r>
              <a:rPr lang="tr-TR" sz="1400" dirty="0" err="1">
                <a:latin typeface="Arial Narrow" panose="020B0606020202030204" pitchFamily="34" charset="0"/>
              </a:rPr>
              <a:t>Material</a:t>
            </a:r>
            <a:r>
              <a:rPr lang="tr-TR" sz="1400" dirty="0">
                <a:latin typeface="Arial Narrow" panose="020B0606020202030204" pitchFamily="34" charset="0"/>
              </a:rPr>
              <a:t> </a:t>
            </a:r>
            <a:r>
              <a:rPr lang="tr-TR" sz="1400" dirty="0" err="1">
                <a:latin typeface="Arial Narrow" panose="020B0606020202030204" pitchFamily="34" charset="0"/>
              </a:rPr>
              <a:t>Safety</a:t>
            </a:r>
            <a:r>
              <a:rPr lang="tr-TR" sz="1400" dirty="0">
                <a:latin typeface="Arial Narrow" panose="020B0606020202030204" pitchFamily="34" charset="0"/>
              </a:rPr>
              <a:t> Data </a:t>
            </a:r>
            <a:r>
              <a:rPr lang="tr-TR" sz="1400" dirty="0" err="1">
                <a:latin typeface="Arial Narrow" panose="020B0606020202030204" pitchFamily="34" charset="0"/>
              </a:rPr>
              <a:t>Sheet</a:t>
            </a:r>
            <a:r>
              <a:rPr lang="tr-TR" sz="1400" dirty="0">
                <a:latin typeface="Arial Narrow" panose="020B0606020202030204" pitchFamily="34" charset="0"/>
              </a:rPr>
              <a:t>) belgelerinin tedarikçilerden talep edilmektedir. Kullanılan kimyasalların çevreye duyarlı olduğunu belirten etikete sahip olması, dozajlama ile çevreye verilen zararın azaltılması gibi konulara satın alma birimimiz tarafından dikkat etmektedir.</a:t>
            </a:r>
          </a:p>
          <a:p>
            <a:pPr marL="0" indent="0">
              <a:buNone/>
            </a:pPr>
            <a:r>
              <a:rPr lang="tr-TR" sz="1400" b="1" dirty="0">
                <a:latin typeface="Arial Narrow" panose="020B0606020202030204" pitchFamily="34" charset="0"/>
              </a:rPr>
              <a:t>Verimli Satın Alma:</a:t>
            </a:r>
          </a:p>
          <a:p>
            <a:pPr marL="0" indent="0">
              <a:buNone/>
            </a:pPr>
            <a:r>
              <a:rPr lang="tr-TR" sz="1400" dirty="0">
                <a:latin typeface="Arial Narrow" panose="020B0606020202030204" pitchFamily="34" charset="0"/>
              </a:rPr>
              <a:t>Kuruluşumuz atıkları en aza indirmek için gıda dâhil sarf ve tek kullanımlık malların satın alınmasını dikkatle yönetmektedir. Bu bağlamda iade edilebilir ve geri dönüştürülmüş malları tercih edilmesi, Sarf malzemeleri ve tek kullanımlık ürünlerin satın alınması ve kullanımının minimum seviyeler de gerçekleştirilmesi, izlenmesi, toplu olarak satın alınan gereksiz ambalajlardan (özellikle plastikten) kaçınılması sağlanmaktadır. Satın alım yapılırken yeniden kullanılma özelliği bulunan ürünler, depozitolu ürünler veya geri dönüşümsüz atık oluşturmayacak </a:t>
            </a:r>
            <a:r>
              <a:rPr lang="tr-TR" sz="1400" b="1" dirty="0">
                <a:latin typeface="Arial Narrow" panose="020B0606020202030204" pitchFamily="34" charset="0"/>
              </a:rPr>
              <a:t> </a:t>
            </a:r>
            <a:r>
              <a:rPr lang="tr-TR" sz="1400" dirty="0">
                <a:latin typeface="Arial Narrow" panose="020B0606020202030204" pitchFamily="34" charset="0"/>
              </a:rPr>
              <a:t>organik ürünler tercih edilmektedir.</a:t>
            </a:r>
          </a:p>
          <a:p>
            <a:pPr marL="0" indent="0">
              <a:buNone/>
            </a:pPr>
            <a:endParaRPr lang="tr-TR" sz="1100" dirty="0">
              <a:latin typeface="Arial Narrow" panose="020B0606020202030204" pitchFamily="34" charset="0"/>
            </a:endParaRPr>
          </a:p>
        </p:txBody>
      </p:sp>
      <p:pic>
        <p:nvPicPr>
          <p:cNvPr id="6" name="Resim 5">
            <a:extLst>
              <a:ext uri="{FF2B5EF4-FFF2-40B4-BE49-F238E27FC236}">
                <a16:creationId xmlns:a16="http://schemas.microsoft.com/office/drawing/2014/main" id="{AE7ED5D5-617B-8E0A-F7D0-3635E8EA05D4}"/>
              </a:ext>
            </a:extLst>
          </p:cNvPr>
          <p:cNvPicPr>
            <a:picLocks noChangeAspect="1"/>
          </p:cNvPicPr>
          <p:nvPr/>
        </p:nvPicPr>
        <p:blipFill>
          <a:blip r:embed="rId2"/>
          <a:stretch>
            <a:fillRect/>
          </a:stretch>
        </p:blipFill>
        <p:spPr>
          <a:xfrm>
            <a:off x="9639203" y="194500"/>
            <a:ext cx="2059284" cy="1267252"/>
          </a:xfrm>
          <a:prstGeom prst="rect">
            <a:avLst/>
          </a:prstGeom>
        </p:spPr>
      </p:pic>
    </p:spTree>
    <p:extLst>
      <p:ext uri="{BB962C8B-B14F-4D97-AF65-F5344CB8AC3E}">
        <p14:creationId xmlns:p14="http://schemas.microsoft.com/office/powerpoint/2010/main" val="256783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101AEF4-7AE0-8909-A01D-19C5B66BD748}"/>
              </a:ext>
            </a:extLst>
          </p:cNvPr>
          <p:cNvSpPr>
            <a:spLocks noGrp="1"/>
          </p:cNvSpPr>
          <p:nvPr>
            <p:ph type="title"/>
          </p:nvPr>
        </p:nvSpPr>
        <p:spPr>
          <a:xfrm>
            <a:off x="8016084" y="547712"/>
            <a:ext cx="3337715" cy="5577367"/>
          </a:xfrm>
        </p:spPr>
        <p:txBody>
          <a:bodyPr>
            <a:normAutofit/>
          </a:bodyPr>
          <a:lstStyle/>
          <a:p>
            <a:r>
              <a:rPr lang="tr-TR" sz="3600" b="1" i="0" u="none" strike="noStrike" baseline="0">
                <a:latin typeface="Arial Narrow" panose="020B0606020202030204" pitchFamily="34" charset="0"/>
              </a:rPr>
              <a:t>SORUMLU SATINALMA UYGULAMALARI</a:t>
            </a:r>
            <a:endParaRPr lang="tr-TR" sz="3600"/>
          </a:p>
        </p:txBody>
      </p:sp>
      <p:graphicFrame>
        <p:nvGraphicFramePr>
          <p:cNvPr id="5" name="İçerik Yer Tutucusu 2">
            <a:extLst>
              <a:ext uri="{FF2B5EF4-FFF2-40B4-BE49-F238E27FC236}">
                <a16:creationId xmlns:a16="http://schemas.microsoft.com/office/drawing/2014/main" id="{551DB794-4034-BADC-EFF3-B03B5954010B}"/>
              </a:ext>
            </a:extLst>
          </p:cNvPr>
          <p:cNvGraphicFramePr>
            <a:graphicFrameLocks noGrp="1"/>
          </p:cNvGraphicFramePr>
          <p:nvPr>
            <p:ph idx="1"/>
            <p:extLst>
              <p:ext uri="{D42A27DB-BD31-4B8C-83A1-F6EECF244321}">
                <p14:modId xmlns:p14="http://schemas.microsoft.com/office/powerpoint/2010/main" val="2634558158"/>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39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0D9C847-D6FE-6267-052F-3F2AA9A02E30}"/>
              </a:ext>
            </a:extLst>
          </p:cNvPr>
          <p:cNvSpPr>
            <a:spLocks noGrp="1"/>
          </p:cNvSpPr>
          <p:nvPr>
            <p:ph type="title"/>
          </p:nvPr>
        </p:nvSpPr>
        <p:spPr>
          <a:xfrm>
            <a:off x="838200" y="556337"/>
            <a:ext cx="6797405" cy="1651404"/>
          </a:xfrm>
        </p:spPr>
        <p:txBody>
          <a:bodyPr vert="horz" lIns="91440" tIns="45720" rIns="91440" bIns="45720" rtlCol="0" anchor="ctr">
            <a:normAutofit/>
          </a:bodyPr>
          <a:lstStyle/>
          <a:p>
            <a:r>
              <a:rPr lang="en-US" sz="4000" b="1"/>
              <a:t>MİSAFİR MEMNUNİYETİ</a:t>
            </a:r>
          </a:p>
        </p:txBody>
      </p:sp>
      <p:pic>
        <p:nvPicPr>
          <p:cNvPr id="5" name="Resim 4">
            <a:extLst>
              <a:ext uri="{FF2B5EF4-FFF2-40B4-BE49-F238E27FC236}">
                <a16:creationId xmlns:a16="http://schemas.microsoft.com/office/drawing/2014/main" id="{E2ABEFC0-D6CA-6324-4AC0-FB27AE967114}"/>
              </a:ext>
            </a:extLst>
          </p:cNvPr>
          <p:cNvPicPr>
            <a:picLocks noChangeAspect="1"/>
          </p:cNvPicPr>
          <p:nvPr/>
        </p:nvPicPr>
        <p:blipFill>
          <a:blip r:embed="rId2"/>
          <a:stretch>
            <a:fillRect/>
          </a:stretch>
        </p:blipFill>
        <p:spPr>
          <a:xfrm>
            <a:off x="609077" y="3024453"/>
            <a:ext cx="5086611" cy="1181161"/>
          </a:xfrm>
          <a:prstGeom prst="rect">
            <a:avLst/>
          </a:prstGeom>
        </p:spPr>
      </p:pic>
      <p:pic>
        <p:nvPicPr>
          <p:cNvPr id="8" name="Resim 7">
            <a:extLst>
              <a:ext uri="{FF2B5EF4-FFF2-40B4-BE49-F238E27FC236}">
                <a16:creationId xmlns:a16="http://schemas.microsoft.com/office/drawing/2014/main" id="{4ACDCFE6-79CF-9D57-2E05-8EB38CE316DB}"/>
              </a:ext>
            </a:extLst>
          </p:cNvPr>
          <p:cNvPicPr>
            <a:picLocks noChangeAspect="1"/>
          </p:cNvPicPr>
          <p:nvPr/>
        </p:nvPicPr>
        <p:blipFill>
          <a:blip r:embed="rId3"/>
          <a:stretch>
            <a:fillRect/>
          </a:stretch>
        </p:blipFill>
        <p:spPr>
          <a:xfrm>
            <a:off x="1969180" y="1705382"/>
            <a:ext cx="2640398" cy="1304758"/>
          </a:xfrm>
          <a:prstGeom prst="rect">
            <a:avLst/>
          </a:prstGeom>
        </p:spPr>
      </p:pic>
      <p:sp>
        <p:nvSpPr>
          <p:cNvPr id="10" name="Metin kutusu 9">
            <a:extLst>
              <a:ext uri="{FF2B5EF4-FFF2-40B4-BE49-F238E27FC236}">
                <a16:creationId xmlns:a16="http://schemas.microsoft.com/office/drawing/2014/main" id="{5423530C-E6D3-0C03-98D8-A736284E41A7}"/>
              </a:ext>
            </a:extLst>
          </p:cNvPr>
          <p:cNvSpPr txBox="1"/>
          <p:nvPr/>
        </p:nvSpPr>
        <p:spPr>
          <a:xfrm>
            <a:off x="5895363" y="2227804"/>
            <a:ext cx="6093912" cy="3270126"/>
          </a:xfrm>
          <a:prstGeom prst="rect">
            <a:avLst/>
          </a:prstGeom>
          <a:noFill/>
        </p:spPr>
        <p:txBody>
          <a:bodyPr wrap="square">
            <a:spAutoFit/>
          </a:bodyPr>
          <a:lstStyle/>
          <a:p>
            <a:pPr algn="l">
              <a:spcBef>
                <a:spcPts val="1200"/>
              </a:spcBef>
              <a:spcAft>
                <a:spcPts val="1200"/>
              </a:spcAft>
              <a:buFont typeface="Arial" panose="020B0604020202020204" pitchFamily="34" charset="0"/>
              <a:buChar char="•"/>
            </a:pPr>
            <a:r>
              <a:rPr lang="tr-TR" b="1" i="0" dirty="0">
                <a:solidFill>
                  <a:srgbClr val="0F1115"/>
                </a:solidFill>
                <a:effectLst/>
                <a:latin typeface="quote-cjk-patch"/>
              </a:rPr>
              <a:t>5 üzerinden 5,0 ortalama puan</a:t>
            </a:r>
            <a:r>
              <a:rPr lang="tr-TR" b="0" i="0" dirty="0">
                <a:solidFill>
                  <a:srgbClr val="0F1115"/>
                </a:solidFill>
                <a:effectLst/>
                <a:latin typeface="quote-cjk-patch"/>
              </a:rPr>
              <a:t> almış</a:t>
            </a:r>
          </a:p>
          <a:p>
            <a:pPr algn="l">
              <a:spcBef>
                <a:spcPts val="450"/>
              </a:spcBef>
              <a:spcAft>
                <a:spcPts val="1200"/>
              </a:spcAft>
              <a:buFont typeface="Arial" panose="020B0604020202020204" pitchFamily="34" charset="0"/>
              <a:buChar char="•"/>
            </a:pPr>
            <a:r>
              <a:rPr lang="tr-TR" b="1" i="0" dirty="0">
                <a:solidFill>
                  <a:srgbClr val="0F1115"/>
                </a:solidFill>
                <a:effectLst/>
                <a:latin typeface="quote-cjk-patch"/>
              </a:rPr>
              <a:t>"Google"</a:t>
            </a:r>
            <a:r>
              <a:rPr lang="tr-TR" b="0" i="0" dirty="0">
                <a:solidFill>
                  <a:srgbClr val="0F1115"/>
                </a:solidFill>
                <a:effectLst/>
                <a:latin typeface="quote-cjk-patch"/>
              </a:rPr>
              <a:t> platformundan</a:t>
            </a:r>
          </a:p>
          <a:p>
            <a:pPr algn="l">
              <a:spcBef>
                <a:spcPts val="450"/>
              </a:spcBef>
              <a:spcAft>
                <a:spcPts val="1200"/>
              </a:spcAft>
              <a:buFont typeface="Arial" panose="020B0604020202020204" pitchFamily="34" charset="0"/>
              <a:buChar char="•"/>
            </a:pPr>
            <a:r>
              <a:rPr lang="tr-TR" b="1" i="0" dirty="0">
                <a:solidFill>
                  <a:srgbClr val="0F1115"/>
                </a:solidFill>
                <a:effectLst/>
                <a:latin typeface="quote-cjk-patch"/>
              </a:rPr>
              <a:t>"22 yorum"</a:t>
            </a:r>
            <a:r>
              <a:rPr lang="tr-TR" b="0" i="0" dirty="0">
                <a:solidFill>
                  <a:srgbClr val="0F1115"/>
                </a:solidFill>
                <a:effectLst/>
                <a:latin typeface="quote-cjk-patch"/>
              </a:rPr>
              <a:t> bulunuyor</a:t>
            </a:r>
          </a:p>
          <a:p>
            <a:pPr algn="l">
              <a:spcBef>
                <a:spcPts val="450"/>
              </a:spcBef>
              <a:spcAft>
                <a:spcPts val="1200"/>
              </a:spcAft>
              <a:buFont typeface="Arial" panose="020B0604020202020204" pitchFamily="34" charset="0"/>
              <a:buChar char="•"/>
            </a:pPr>
            <a:r>
              <a:rPr lang="tr-TR" b="0" i="0" dirty="0">
                <a:solidFill>
                  <a:srgbClr val="0F1115"/>
                </a:solidFill>
                <a:effectLst/>
                <a:latin typeface="quote-cjk-patch"/>
              </a:rPr>
              <a:t>Tüm yıldız dağılımı sadece ★★★★★ (5 yıldız) şeklinde görünüyor</a:t>
            </a:r>
          </a:p>
          <a:p>
            <a:pPr algn="l">
              <a:spcBef>
                <a:spcPts val="1200"/>
              </a:spcBef>
              <a:buNone/>
            </a:pPr>
            <a:r>
              <a:rPr lang="tr-TR" b="0" i="0" dirty="0">
                <a:solidFill>
                  <a:srgbClr val="0F1115"/>
                </a:solidFill>
                <a:effectLst/>
                <a:latin typeface="quote-cjk-patch"/>
              </a:rPr>
              <a:t>"Elde edilen 5,0'lık puan ortalaması ve yorumların tamamının en yüksek puanda toplanmış olması, müşteri memnuniyet düzeyinin maksimum seviyede gerçekleştiğini göstermektedir."</a:t>
            </a:r>
            <a:r>
              <a:rPr lang="tr-TR" dirty="0">
                <a:solidFill>
                  <a:srgbClr val="0F1115"/>
                </a:solidFill>
                <a:latin typeface="quote-cjk-patch"/>
              </a:rPr>
              <a:t>.</a:t>
            </a:r>
            <a:endParaRPr lang="tr-TR" b="0" i="0" dirty="0">
              <a:solidFill>
                <a:srgbClr val="0F1115"/>
              </a:solidFill>
              <a:effectLst/>
              <a:latin typeface="quote-cjk-patch"/>
            </a:endParaRPr>
          </a:p>
        </p:txBody>
      </p:sp>
    </p:spTree>
    <p:extLst>
      <p:ext uri="{BB962C8B-B14F-4D97-AF65-F5344CB8AC3E}">
        <p14:creationId xmlns:p14="http://schemas.microsoft.com/office/powerpoint/2010/main" val="225916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2E32A5-1409-DAB5-76AC-A459377EB130}"/>
              </a:ext>
            </a:extLst>
          </p:cNvPr>
          <p:cNvSpPr>
            <a:spLocks noGrp="1"/>
          </p:cNvSpPr>
          <p:nvPr>
            <p:ph type="title"/>
          </p:nvPr>
        </p:nvSpPr>
        <p:spPr>
          <a:xfrm>
            <a:off x="635000" y="640823"/>
            <a:ext cx="3418659" cy="5583148"/>
          </a:xfrm>
        </p:spPr>
        <p:txBody>
          <a:bodyPr anchor="ctr">
            <a:normAutofit/>
          </a:bodyPr>
          <a:lstStyle/>
          <a:p>
            <a:pPr algn="ctr"/>
            <a:r>
              <a:rPr lang="tr-TR" sz="5400" b="1" i="0" u="none" strike="noStrike" baseline="0" dirty="0">
                <a:latin typeface="Arial Narrow" panose="020B0606020202030204" pitchFamily="34" charset="0"/>
              </a:rPr>
              <a:t>ÇEVRESEL ETKİ</a:t>
            </a:r>
            <a:endParaRPr lang="tr-TR" sz="5400" dirty="0">
              <a:latin typeface="Arial Narrow" panose="020B0606020202030204" pitchFamily="34" charset="0"/>
            </a:endParaRPr>
          </a:p>
        </p:txBody>
      </p:sp>
      <p:graphicFrame>
        <p:nvGraphicFramePr>
          <p:cNvPr id="39" name="İçerik Yer Tutucusu 2">
            <a:extLst>
              <a:ext uri="{FF2B5EF4-FFF2-40B4-BE49-F238E27FC236}">
                <a16:creationId xmlns:a16="http://schemas.microsoft.com/office/drawing/2014/main" id="{A55FC273-CA1E-9896-FDCA-90ED8548844B}"/>
              </a:ext>
            </a:extLst>
          </p:cNvPr>
          <p:cNvGraphicFramePr>
            <a:graphicFrameLocks noGrp="1"/>
          </p:cNvGraphicFramePr>
          <p:nvPr>
            <p:ph idx="1"/>
            <p:extLst>
              <p:ext uri="{D42A27DB-BD31-4B8C-83A1-F6EECF244321}">
                <p14:modId xmlns:p14="http://schemas.microsoft.com/office/powerpoint/2010/main" val="215083950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66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BE305F-40C6-B0D8-9376-7EC087CB088C}"/>
              </a:ext>
            </a:extLst>
          </p:cNvPr>
          <p:cNvSpPr>
            <a:spLocks noGrp="1"/>
          </p:cNvSpPr>
          <p:nvPr>
            <p:ph type="title"/>
          </p:nvPr>
        </p:nvSpPr>
        <p:spPr>
          <a:xfrm>
            <a:off x="900839" y="152013"/>
            <a:ext cx="9062967" cy="1938076"/>
          </a:xfrm>
        </p:spPr>
        <p:txBody>
          <a:bodyPr>
            <a:normAutofit/>
          </a:bodyPr>
          <a:lstStyle/>
          <a:p>
            <a:pPr algn="ctr"/>
            <a:r>
              <a:rPr lang="tr-TR" b="1" dirty="0">
                <a:latin typeface="Arial Narrow" panose="020B0606020202030204" pitchFamily="34" charset="0"/>
              </a:rPr>
              <a:t>ÇEVRESEL   ETKİ ( KARBON AYAK İZİ)</a:t>
            </a:r>
          </a:p>
        </p:txBody>
      </p:sp>
      <p:pic>
        <p:nvPicPr>
          <p:cNvPr id="5" name="Resim 4" descr="yeşil, çizgi film, çizim, tasarım içeren bir resim&#10;&#10;Açıklama otomatik olarak oluşturuldu">
            <a:extLst>
              <a:ext uri="{FF2B5EF4-FFF2-40B4-BE49-F238E27FC236}">
                <a16:creationId xmlns:a16="http://schemas.microsoft.com/office/drawing/2014/main" id="{A165AE96-4216-993C-0176-3AE3A338021B}"/>
              </a:ext>
            </a:extLst>
          </p:cNvPr>
          <p:cNvPicPr>
            <a:picLocks noChangeAspect="1"/>
          </p:cNvPicPr>
          <p:nvPr/>
        </p:nvPicPr>
        <p:blipFill>
          <a:blip r:embed="rId2">
            <a:extLst>
              <a:ext uri="{28A0092B-C50C-407E-A947-70E740481C1C}">
                <a14:useLocalDpi xmlns:a14="http://schemas.microsoft.com/office/drawing/2010/main" val="0"/>
              </a:ext>
            </a:extLst>
          </a:blip>
          <a:srcRect t="4924" r="-1" b="16481"/>
          <a:stretch/>
        </p:blipFill>
        <p:spPr>
          <a:xfrm>
            <a:off x="10275674" y="509686"/>
            <a:ext cx="1507572" cy="764240"/>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Resim 3">
            <a:extLst>
              <a:ext uri="{FF2B5EF4-FFF2-40B4-BE49-F238E27FC236}">
                <a16:creationId xmlns:a16="http://schemas.microsoft.com/office/drawing/2014/main" id="{F503C140-BC4F-37B3-2C7C-4187C88EC03D}"/>
              </a:ext>
            </a:extLst>
          </p:cNvPr>
          <p:cNvPicPr>
            <a:picLocks noChangeAspect="1"/>
          </p:cNvPicPr>
          <p:nvPr/>
        </p:nvPicPr>
        <p:blipFill>
          <a:blip r:embed="rId3"/>
          <a:stretch>
            <a:fillRect/>
          </a:stretch>
        </p:blipFill>
        <p:spPr>
          <a:xfrm>
            <a:off x="412032" y="2093606"/>
            <a:ext cx="4922036" cy="2674306"/>
          </a:xfrm>
          <a:prstGeom prst="rect">
            <a:avLst/>
          </a:prstGeom>
        </p:spPr>
      </p:pic>
      <p:sp>
        <p:nvSpPr>
          <p:cNvPr id="8" name="Metin kutusu 7">
            <a:extLst>
              <a:ext uri="{FF2B5EF4-FFF2-40B4-BE49-F238E27FC236}">
                <a16:creationId xmlns:a16="http://schemas.microsoft.com/office/drawing/2014/main" id="{26A9F262-21C3-882D-3490-5F06945A2052}"/>
              </a:ext>
            </a:extLst>
          </p:cNvPr>
          <p:cNvSpPr txBox="1"/>
          <p:nvPr/>
        </p:nvSpPr>
        <p:spPr>
          <a:xfrm>
            <a:off x="5686056" y="1601945"/>
            <a:ext cx="6093912" cy="4862870"/>
          </a:xfrm>
          <a:prstGeom prst="rect">
            <a:avLst/>
          </a:prstGeom>
          <a:noFill/>
        </p:spPr>
        <p:txBody>
          <a:bodyPr wrap="square">
            <a:spAutoFit/>
          </a:bodyPr>
          <a:lstStyle/>
          <a:p>
            <a:pPr algn="l">
              <a:spcBef>
                <a:spcPts val="1200"/>
              </a:spcBef>
              <a:spcAft>
                <a:spcPts val="1200"/>
              </a:spcAft>
              <a:buNone/>
            </a:pPr>
            <a:r>
              <a:rPr lang="tr-TR" b="0" i="0" dirty="0">
                <a:solidFill>
                  <a:srgbClr val="0F1115"/>
                </a:solidFill>
                <a:effectLst/>
                <a:latin typeface="quote-cjk-patch"/>
              </a:rPr>
              <a:t>Tablo 3'teki aylık toplam karbon ayak izi incelendiğinde, Temmuz ve Ağustos aylarında en yüksek emisyon değerlerine ulaşıldığı görülmektedir. Eylül ayında ise enerji ve atık kaynaklı emisyonlarda belirgin bir düşüş gözlemlenmiştir.</a:t>
            </a:r>
          </a:p>
          <a:p>
            <a:pPr algn="l">
              <a:spcBef>
                <a:spcPts val="1200"/>
              </a:spcBef>
              <a:spcAft>
                <a:spcPts val="1200"/>
              </a:spcAft>
              <a:buNone/>
            </a:pPr>
            <a:r>
              <a:rPr lang="tr-TR" b="0" i="0" dirty="0">
                <a:solidFill>
                  <a:srgbClr val="0F1115"/>
                </a:solidFill>
                <a:effectLst/>
                <a:latin typeface="quote-cjk-patch"/>
              </a:rPr>
              <a:t>Tablo 4'te yer alan misafir-gece başına düşen karbon ayak izi verileri, Haziran ayında çok yüksek seviyede (693,54 kg </a:t>
            </a:r>
            <a:r>
              <a:rPr lang="tr-TR" b="0" i="0" dirty="0" err="1">
                <a:solidFill>
                  <a:srgbClr val="0F1115"/>
                </a:solidFill>
                <a:effectLst/>
                <a:latin typeface="quote-cjk-patch"/>
              </a:rPr>
              <a:t>CO₂e</a:t>
            </a:r>
            <a:r>
              <a:rPr lang="tr-TR" b="0" i="0" dirty="0">
                <a:solidFill>
                  <a:srgbClr val="0F1115"/>
                </a:solidFill>
                <a:effectLst/>
                <a:latin typeface="quote-cjk-patch"/>
              </a:rPr>
              <a:t>) olmasına rağmen, Temmuz ve Ağustos aylarında misafir sayısındaki artışa bağlı olarak bu oranın önemli ölçüde azaldığını göstermektedir. Eylül ayında ise misafir-gece başına karbon ayak izi 0,79 kg </a:t>
            </a:r>
            <a:r>
              <a:rPr lang="tr-TR" b="0" i="0" dirty="0" err="1">
                <a:solidFill>
                  <a:srgbClr val="0F1115"/>
                </a:solidFill>
                <a:effectLst/>
                <a:latin typeface="quote-cjk-patch"/>
              </a:rPr>
              <a:t>CO₂e</a:t>
            </a:r>
            <a:r>
              <a:rPr lang="tr-TR" b="0" i="0" dirty="0">
                <a:solidFill>
                  <a:srgbClr val="0F1115"/>
                </a:solidFill>
                <a:effectLst/>
                <a:latin typeface="quote-cjk-patch"/>
              </a:rPr>
              <a:t> seviyesine kadar inerek en verimli ay olarak öne çıkmaktadır.</a:t>
            </a:r>
          </a:p>
          <a:p>
            <a:pPr algn="l">
              <a:spcBef>
                <a:spcPts val="1200"/>
              </a:spcBef>
              <a:spcAft>
                <a:spcPts val="1200"/>
              </a:spcAft>
              <a:buNone/>
            </a:pPr>
            <a:r>
              <a:rPr lang="tr-TR" b="0" i="0" dirty="0">
                <a:solidFill>
                  <a:srgbClr val="0F1115"/>
                </a:solidFill>
                <a:effectLst/>
                <a:latin typeface="quote-cjk-patch"/>
              </a:rPr>
              <a:t>Bu eğilim, yüksek doluluk oranlarının karbon verimliliğini artırdığını ve Eylül ayındaki düşük emisyon değerlerinin sürdürülebilir operasyonel iyileştirmeler açısından önemli bir fırsat olduğunu işaret etmektedir</a:t>
            </a:r>
          </a:p>
        </p:txBody>
      </p:sp>
    </p:spTree>
    <p:extLst>
      <p:ext uri="{BB962C8B-B14F-4D97-AF65-F5344CB8AC3E}">
        <p14:creationId xmlns:p14="http://schemas.microsoft.com/office/powerpoint/2010/main" val="197474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5">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251E8D6F-C478-2478-8E59-F2D2E51FBEE8}"/>
              </a:ext>
            </a:extLst>
          </p:cNvPr>
          <p:cNvSpPr>
            <a:spLocks noGrp="1"/>
          </p:cNvSpPr>
          <p:nvPr>
            <p:ph type="title"/>
          </p:nvPr>
        </p:nvSpPr>
        <p:spPr>
          <a:xfrm>
            <a:off x="838201" y="365125"/>
            <a:ext cx="5393360" cy="1325563"/>
          </a:xfrm>
        </p:spPr>
        <p:txBody>
          <a:bodyPr>
            <a:normAutofit/>
          </a:bodyPr>
          <a:lstStyle/>
          <a:p>
            <a:r>
              <a:rPr lang="tr-TR" b="1">
                <a:latin typeface="Arial Narrow" panose="020B0606020202030204" pitchFamily="34" charset="0"/>
              </a:rPr>
              <a:t>ÇEVRESEL ETKİ</a:t>
            </a:r>
          </a:p>
        </p:txBody>
      </p:sp>
      <p:sp>
        <p:nvSpPr>
          <p:cNvPr id="32" name="Freeform: Shape 17">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4497575B-FD80-78F0-D2BE-52347AA14DAE}"/>
              </a:ext>
            </a:extLst>
          </p:cNvPr>
          <p:cNvSpPr>
            <a:spLocks noGrp="1"/>
          </p:cNvSpPr>
          <p:nvPr>
            <p:ph idx="1"/>
          </p:nvPr>
        </p:nvSpPr>
        <p:spPr>
          <a:xfrm>
            <a:off x="838200" y="1825625"/>
            <a:ext cx="5393361" cy="4351338"/>
          </a:xfrm>
        </p:spPr>
        <p:txBody>
          <a:bodyPr>
            <a:normAutofit/>
          </a:bodyPr>
          <a:lstStyle/>
          <a:p>
            <a:pPr marL="0" indent="0">
              <a:buNone/>
            </a:pPr>
            <a:r>
              <a:rPr lang="tr-TR" sz="2000" b="1" i="0" u="none" strike="noStrike" baseline="0">
                <a:latin typeface="Arial Narrow" panose="020B0606020202030204" pitchFamily="34" charset="0"/>
              </a:rPr>
              <a:t>Sürdürülebilir Uygulamalar ve Doğal hayatı koruma hedefimiz doğrultusunda;</a:t>
            </a:r>
          </a:p>
          <a:p>
            <a:pPr marL="0" indent="0">
              <a:buNone/>
            </a:pPr>
            <a:r>
              <a:rPr lang="tr-TR" sz="2000">
                <a:latin typeface="Arial Narrow" panose="020B0606020202030204" pitchFamily="34" charset="0"/>
              </a:rPr>
              <a:t>Biyoçeşitliliği korumak amacıyla bulunduğumuz bölgeye ait endemik bitki ve hayvan türlerini kapsayan envanteri listesi oluşturularak, personel ve misafirlerin bu konuda bilinçlendirilmesi sağlanmaktadır.</a:t>
            </a:r>
            <a:endParaRPr lang="tr-TR" sz="2000" b="0" i="0" u="none" strike="noStrike" baseline="0">
              <a:latin typeface="Arial Narrow" panose="020B0606020202030204" pitchFamily="34" charset="0"/>
            </a:endParaRPr>
          </a:p>
          <a:p>
            <a:pPr marL="0" indent="0">
              <a:buNone/>
            </a:pPr>
            <a:r>
              <a:rPr lang="tr-TR" sz="2000">
                <a:latin typeface="Arial Narrow" panose="020B0606020202030204" pitchFamily="34" charset="0"/>
              </a:rPr>
              <a:t>Evsiz havyaların beslenme ve bakımları için belediye ile ortak işbirliği içerisinde bulunmak.</a:t>
            </a:r>
          </a:p>
          <a:p>
            <a:pPr marL="0" indent="0">
              <a:buNone/>
            </a:pPr>
            <a:r>
              <a:rPr lang="tr-TR" sz="2000">
                <a:latin typeface="Arial Narrow" panose="020B0606020202030204" pitchFamily="34" charset="0"/>
              </a:rPr>
              <a:t>Muadili olan ekipmanlarda ahşap/biyobozunur malzemeler tercih edilmektedir.</a:t>
            </a:r>
          </a:p>
          <a:p>
            <a:pPr marL="0" indent="0">
              <a:buNone/>
            </a:pPr>
            <a:r>
              <a:rPr lang="tr-TR" sz="2000">
                <a:latin typeface="Arial Narrow" panose="020B0606020202030204" pitchFamily="34" charset="0"/>
              </a:rPr>
              <a:t>Peyzaj düzenlemesinde susuzluğa ve hastalıklara dirençli bitki türü kullanılmak, böylece su ve ilaç kullanımını azaltılmak.</a:t>
            </a:r>
          </a:p>
          <a:p>
            <a:pPr marL="0" indent="0">
              <a:buNone/>
            </a:pPr>
            <a:endParaRPr lang="tr-TR" sz="2000">
              <a:latin typeface="Arial Narrow" panose="020B0606020202030204" pitchFamily="34" charset="0"/>
            </a:endParaRPr>
          </a:p>
          <a:p>
            <a:pPr marL="0" indent="0">
              <a:buNone/>
            </a:pPr>
            <a:endParaRPr lang="tr-TR" sz="2000">
              <a:latin typeface="Arial Narrow" panose="020B0606020202030204" pitchFamily="34" charset="0"/>
            </a:endParaRPr>
          </a:p>
          <a:p>
            <a:pPr marL="0" indent="0">
              <a:buNone/>
            </a:pPr>
            <a:endParaRPr lang="tr-TR" sz="2000"/>
          </a:p>
        </p:txBody>
      </p:sp>
      <p:sp>
        <p:nvSpPr>
          <p:cNvPr id="33" name="Oval 3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1">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Resim 5">
            <a:extLst>
              <a:ext uri="{FF2B5EF4-FFF2-40B4-BE49-F238E27FC236}">
                <a16:creationId xmlns:a16="http://schemas.microsoft.com/office/drawing/2014/main" id="{8C9A627E-4862-0B82-1D09-0A5662211E42}"/>
              </a:ext>
            </a:extLst>
          </p:cNvPr>
          <p:cNvPicPr>
            <a:picLocks noChangeAspect="1"/>
          </p:cNvPicPr>
          <p:nvPr/>
        </p:nvPicPr>
        <p:blipFill>
          <a:blip r:embed="rId2"/>
          <a:srcRect l="20760" r="22740" b="-1"/>
          <a:stretch>
            <a:fill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5" name="Freeform: Shape 23">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6" name="Straight Connector 25">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7" name="Freeform: Shape 27">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0213715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4641</TotalTime>
  <Words>1847</Words>
  <Application>Microsoft Office PowerPoint</Application>
  <PresentationFormat>Geniş ekran</PresentationFormat>
  <Paragraphs>142</Paragraphs>
  <Slides>19</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Aptos</vt:lpstr>
      <vt:lpstr>Aptos Display</vt:lpstr>
      <vt:lpstr>Arial</vt:lpstr>
      <vt:lpstr>Arial Narrow</vt:lpstr>
      <vt:lpstr>Calibri</vt:lpstr>
      <vt:lpstr>quote-cjk-patch</vt:lpstr>
      <vt:lpstr>Times New Roman</vt:lpstr>
      <vt:lpstr>Office Teması</vt:lpstr>
      <vt:lpstr>SÜRDÜRÜLEBİLİR TURİZM RAPORU     EKİM  2025</vt:lpstr>
      <vt:lpstr>GİRİŞ</vt:lpstr>
      <vt:lpstr>PowerPoint Sunusu</vt:lpstr>
      <vt:lpstr>SORUMLU  SATIN ALMA UYGULAMALARI</vt:lpstr>
      <vt:lpstr>SORUMLU SATINALMA UYGULAMALARI</vt:lpstr>
      <vt:lpstr>MİSAFİR MEMNUNİYETİ</vt:lpstr>
      <vt:lpstr>ÇEVRESEL ETKİ</vt:lpstr>
      <vt:lpstr>ÇEVRESEL   ETKİ ( KARBON AYAK İZİ)</vt:lpstr>
      <vt:lpstr>ÇEVRESEL ETKİ</vt:lpstr>
      <vt:lpstr>ÇEVRESEL ETKİ</vt:lpstr>
      <vt:lpstr>ÇEVRESEL ETKİ</vt:lpstr>
      <vt:lpstr>ÇEVRESEL ETKİ</vt:lpstr>
      <vt:lpstr>ÇEVRESEL ETKİ</vt:lpstr>
      <vt:lpstr>ÇEVRESEL ETKİ</vt:lpstr>
      <vt:lpstr>ÇEVRESEL ETKİ</vt:lpstr>
      <vt:lpstr>ÇEVRESEL ETKİ</vt:lpstr>
      <vt:lpstr>ENERJİ TÜKETİMİ </vt:lpstr>
      <vt:lpstr>ÇALIŞAN VE İNSAN HAKLARI</vt:lpstr>
      <vt:lpstr>İYİLEŞTİRME ÖNERİLERİ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SÜRDÜRÜLEBİLİR TURİZM RAPORU</dc:title>
  <dc:creator>ŞEFİK KAAN GÜLNAR</dc:creator>
  <cp:lastModifiedBy>Doğu Ertemiz</cp:lastModifiedBy>
  <cp:revision>206</cp:revision>
  <dcterms:created xsi:type="dcterms:W3CDTF">2023-11-10T22:38:24Z</dcterms:created>
  <dcterms:modified xsi:type="dcterms:W3CDTF">2025-11-20T11:50:07Z</dcterms:modified>
</cp:coreProperties>
</file>